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6"/>
  </p:notesMasterIdLst>
  <p:sldIdLst>
    <p:sldId id="269" r:id="rId5"/>
    <p:sldId id="272" r:id="rId6"/>
    <p:sldId id="277" r:id="rId7"/>
    <p:sldId id="281" r:id="rId8"/>
    <p:sldId id="278" r:id="rId9"/>
    <p:sldId id="280" r:id="rId10"/>
    <p:sldId id="282" r:id="rId11"/>
    <p:sldId id="279" r:id="rId12"/>
    <p:sldId id="283" r:id="rId13"/>
    <p:sldId id="284" r:id="rId14"/>
    <p:sldId id="2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91E9D1-D3E8-4013-69AE-CEEA101696A9}" v="3488" dt="2024-12-20T04:02:49.675"/>
    <p1510:client id="{525536F7-CB22-A674-966A-221625AC43C3}" v="27" dt="2024-12-20T01:34:52.266"/>
    <p1510:client id="{65D6282E-C46B-4803-8097-94912B4914BA}" v="70" dt="2024-12-20T03:55:39.154"/>
    <p1510:client id="{702C8C92-5C0F-4628-BCD5-C2285F114F23}" v="370" dt="2024-12-20T12:59:09.959"/>
    <p1510:client id="{8B370A5E-71C0-4D4E-2925-E09C2F37AAD9}" v="461" dt="2024-12-20T03:39:32.156"/>
    <p1510:client id="{AF0A645C-51CD-D435-E012-53A728D716F2}" v="3" dt="2024-12-20T03:02:58.936"/>
    <p1510:client id="{E53FF818-ED98-DE9B-F29E-3714B642AFF4}" v="1027" dt="2024-12-20T03:02:20.1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D81C89-AC0D-4BFF-9223-D3157C1DDC5B}" type="datetimeFigureOut">
              <a:rPr lang="en-US" smtClean="0"/>
              <a:t>1/18/25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3D7A2-C585-48BF-BF8C-C21FDC051F77}" type="slidenum">
              <a:rPr lang="en-US" smtClean="0"/>
              <a:t>‹#›</a:t>
            </a:fld>
            <a:endParaRPr lang="en-US"/>
          </a:p>
        </p:txBody>
      </p:sp>
    </p:spTree>
    <p:extLst>
      <p:ext uri="{BB962C8B-B14F-4D97-AF65-F5344CB8AC3E}">
        <p14:creationId xmlns:p14="http://schemas.microsoft.com/office/powerpoint/2010/main" val="1372662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dear investors. </a:t>
            </a:r>
            <a:br>
              <a:rPr lang="en-US">
                <a:cs typeface="+mn-lt"/>
              </a:rPr>
            </a:br>
            <a:r>
              <a:rPr lang="en-US"/>
              <a:t>We are NOW Corp, and we are here to ask for funding of 3  billion </a:t>
            </a:r>
            <a:r>
              <a:rPr lang="en-US" err="1"/>
              <a:t>dolllars</a:t>
            </a:r>
            <a:r>
              <a:rPr lang="en-US"/>
              <a:t> by uncovering hidden value, and unlocking huge potential. </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733D7A2-C585-48BF-BF8C-C21FDC051F77}" type="slidenum">
              <a:rPr lang="en-US" smtClean="0"/>
              <a:t>1</a:t>
            </a:fld>
            <a:endParaRPr lang="en-US"/>
          </a:p>
        </p:txBody>
      </p:sp>
    </p:spTree>
    <p:extLst>
      <p:ext uri="{BB962C8B-B14F-4D97-AF65-F5344CB8AC3E}">
        <p14:creationId xmlns:p14="http://schemas.microsoft.com/office/powerpoint/2010/main" val="1682816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conclusion highlights five key takeaways:</a:t>
            </a:r>
          </a:p>
          <a:p>
            <a:pPr marL="285750" indent="-285750">
              <a:buFont typeface="Arial"/>
              <a:buChar char="•"/>
            </a:pPr>
            <a:r>
              <a:rPr lang="en-US" b="1"/>
              <a:t>Heavy capital expenditure</a:t>
            </a:r>
            <a:r>
              <a:rPr lang="en-US"/>
              <a:t> by the Big 7 tech companies is accelerating AI and cloud technologies, driving market expansion.</a:t>
            </a:r>
            <a:endParaRPr lang="en-US">
              <a:ea typeface="Calibri"/>
              <a:cs typeface="Calibri"/>
            </a:endParaRPr>
          </a:p>
          <a:p>
            <a:pPr marL="285750" indent="-285750">
              <a:buFont typeface="Arial"/>
              <a:buChar char="•"/>
            </a:pPr>
            <a:r>
              <a:rPr lang="en-US" b="1"/>
              <a:t>Demand by NVIDIA and AMD</a:t>
            </a:r>
            <a:r>
              <a:rPr lang="en-US"/>
              <a:t> underscores the growing need for advanced semiconductors in AI and high-performance computing.</a:t>
            </a:r>
            <a:endParaRPr lang="en-US">
              <a:ea typeface="Calibri"/>
              <a:cs typeface="Calibri"/>
            </a:endParaRPr>
          </a:p>
          <a:p>
            <a:pPr marL="285750" indent="-285750">
              <a:buFont typeface="Arial"/>
              <a:buChar char="•"/>
            </a:pPr>
            <a:r>
              <a:rPr lang="en-US" b="1"/>
              <a:t>Supplied by ASML, ARM, and TSMC</a:t>
            </a:r>
            <a:r>
              <a:rPr lang="en-US"/>
              <a:t>—these companies are the powerholders, enabling cutting-edge semiconductor innovation.</a:t>
            </a:r>
            <a:endParaRPr lang="en-US">
              <a:ea typeface="Calibri"/>
              <a:cs typeface="Calibri"/>
            </a:endParaRPr>
          </a:p>
          <a:p>
            <a:pPr marL="285750" indent="-285750">
              <a:buFont typeface="Arial"/>
              <a:buChar char="•"/>
            </a:pPr>
            <a:r>
              <a:rPr lang="en-US" b="1"/>
              <a:t>Undervalued opportunities:</a:t>
            </a:r>
            <a:r>
              <a:rPr lang="en-US"/>
              <a:t> ASML, ARM, and TSMC remain undervalued despite their central role in AI and cloud, presenting significant upside potential.</a:t>
            </a:r>
            <a:endParaRPr lang="en-US">
              <a:ea typeface="Calibri"/>
              <a:cs typeface="Calibri"/>
            </a:endParaRPr>
          </a:p>
          <a:p>
            <a:pPr marL="285750" indent="-285750">
              <a:buFont typeface="Arial"/>
              <a:buChar char="•"/>
            </a:pPr>
            <a:r>
              <a:rPr lang="en-US" b="1"/>
              <a:t>Short Wipro and Infosys</a:t>
            </a:r>
            <a:r>
              <a:rPr lang="en-US"/>
              <a:t>—these companies face immediate downside risk as AI disrupts traditional BPO revenue streams.</a:t>
            </a:r>
            <a:endParaRPr lang="en-US">
              <a:ea typeface="Calibri"/>
              <a:cs typeface="Calibri"/>
            </a:endParaRPr>
          </a:p>
          <a:p>
            <a:r>
              <a:rPr lang="en-US"/>
              <a:t>This strategy ensures we capture long-term growth while leveraging short-term opportunities.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733D7A2-C585-48BF-BF8C-C21FDC051F77}" type="slidenum">
              <a:rPr lang="en-US" smtClean="0"/>
              <a:t>10</a:t>
            </a:fld>
            <a:endParaRPr lang="en-US"/>
          </a:p>
        </p:txBody>
      </p:sp>
    </p:spTree>
    <p:extLst>
      <p:ext uri="{BB962C8B-B14F-4D97-AF65-F5344CB8AC3E}">
        <p14:creationId xmlns:p14="http://schemas.microsoft.com/office/powerpoint/2010/main" val="2855934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$1.3 trillion dollar market by 2032. Yes you heard right. That will be the market of Artificial </a:t>
            </a:r>
            <a:r>
              <a:rPr lang="en-US" err="1"/>
              <a:t>intellegence</a:t>
            </a:r>
            <a:r>
              <a:rPr lang="en-US"/>
              <a:t> by 2032. Companies are racing to dominate this space, investing billions in infrastructure to power next-generation applications. Our investment thesis focuses on the NOW theme: semiconductors, the backbone of this transformation. </a:t>
            </a:r>
            <a:br>
              <a:rPr lang="en-US">
                <a:cs typeface="+mn-lt"/>
              </a:rPr>
            </a:br>
            <a:r>
              <a:rPr lang="en-US"/>
              <a:t>Theme:</a:t>
            </a:r>
          </a:p>
          <a:p>
            <a:br>
              <a:rPr lang="en-US">
                <a:cs typeface="+mn-lt"/>
              </a:rPr>
            </a:br>
            <a:r>
              <a:rPr lang="en-US"/>
              <a:t> "Our thesis is built on the rapid growth in data centers and generative AI, fueled by massive capex increases from tech giants like Amazon, Microsoft, and Google. Semiconductors, particularly from companies like TSMC, ASML, and ARM, are the critical drivers of this revolution.</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733D7A2-C585-48BF-BF8C-C21FDC051F77}" type="slidenum">
              <a:rPr lang="en-US" smtClean="0"/>
              <a:t>2</a:t>
            </a:fld>
            <a:endParaRPr lang="en-US"/>
          </a:p>
        </p:txBody>
      </p:sp>
    </p:spTree>
    <p:extLst>
      <p:ext uri="{BB962C8B-B14F-4D97-AF65-F5344CB8AC3E}">
        <p14:creationId xmlns:p14="http://schemas.microsoft.com/office/powerpoint/2010/main" val="796446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chart demonstrates the </a:t>
            </a:r>
            <a:r>
              <a:rPr lang="en-US" b="1"/>
              <a:t>domino effect driving the semiconductor industry</a:t>
            </a:r>
            <a:r>
              <a:rPr lang="en-US"/>
              <a:t>. At the top, we see </a:t>
            </a:r>
            <a:r>
              <a:rPr lang="en-US" b="1"/>
              <a:t>tech giants like Apple, Microsoft, Amazon, and Tesla</a:t>
            </a:r>
            <a:r>
              <a:rPr lang="en-US"/>
              <a:t>, all heavily investing in AI and cloud infrastructure. Their demand fuels growth in </a:t>
            </a:r>
            <a:r>
              <a:rPr lang="en-US" b="1"/>
              <a:t>GPU leaders like NVIDIA and AMD</a:t>
            </a:r>
            <a:r>
              <a:rPr lang="en-US"/>
              <a:t>, who rely on </a:t>
            </a:r>
            <a:r>
              <a:rPr lang="en-US" b="1"/>
              <a:t>foundries like TSMC</a:t>
            </a:r>
            <a:r>
              <a:rPr lang="en-US"/>
              <a:t> and </a:t>
            </a:r>
            <a:r>
              <a:rPr lang="en-US" b="1"/>
              <a:t>innovators like ARM</a:t>
            </a:r>
            <a:r>
              <a:rPr lang="en-US"/>
              <a:t> for cutting-edge chips.</a:t>
            </a:r>
          </a:p>
          <a:p>
            <a:r>
              <a:rPr lang="en-US"/>
              <a:t>At the foundation of this chain is </a:t>
            </a:r>
            <a:r>
              <a:rPr lang="en-US" b="1"/>
              <a:t>ASML</a:t>
            </a:r>
            <a:r>
              <a:rPr lang="en-US"/>
              <a:t>, the exclusive supplier of EUV technology, enabling next-gen manufacturing. These companies are the backbone of the AI and cloud revolution.</a:t>
            </a:r>
            <a:endParaRPr lang="en-US">
              <a:ea typeface="Calibri"/>
              <a:cs typeface="Calibri"/>
            </a:endParaRPr>
          </a:p>
          <a:p>
            <a:r>
              <a:rPr lang="en-US"/>
              <a:t>In contrast, companies like </a:t>
            </a:r>
            <a:r>
              <a:rPr lang="en-US" b="1"/>
              <a:t>Wipro and Infosys</a:t>
            </a:r>
            <a:r>
              <a:rPr lang="en-US"/>
              <a:t> are on the losing end of this evolution. With AI replacing traditional outsourcing services, these businesses face significant headwinds, making them strong short candidates.</a:t>
            </a:r>
            <a:endParaRPr lang="en-US">
              <a:ea typeface="Calibri"/>
              <a:cs typeface="Calibri"/>
            </a:endParaRPr>
          </a:p>
          <a:p>
            <a:r>
              <a:rPr lang="en-US"/>
              <a:t>This ecosystem highlights why we’re focusing on semiconductors for long positions while strategically shorting vulnerable players.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733D7A2-C585-48BF-BF8C-C21FDC051F77}" type="slidenum">
              <a:rPr lang="en-US" smtClean="0"/>
              <a:t>3</a:t>
            </a:fld>
            <a:endParaRPr lang="en-US"/>
          </a:p>
        </p:txBody>
      </p:sp>
    </p:spTree>
    <p:extLst>
      <p:ext uri="{BB962C8B-B14F-4D97-AF65-F5344CB8AC3E}">
        <p14:creationId xmlns:p14="http://schemas.microsoft.com/office/powerpoint/2010/main" val="1409394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ASML is the </a:t>
            </a:r>
            <a:r>
              <a:rPr lang="en-US" b="1"/>
              <a:t>leading supplier to the semiconductor industry</a:t>
            </a:r>
            <a:r>
              <a:rPr lang="en-US"/>
              <a:t>, holding a </a:t>
            </a:r>
            <a:r>
              <a:rPr lang="en-US" b="1"/>
              <a:t>monopoly on EUV technology</a:t>
            </a:r>
            <a:r>
              <a:rPr lang="en-US"/>
              <a:t>, essential for producing advanced chips. Its portfolio spans </a:t>
            </a:r>
            <a:r>
              <a:rPr lang="en-US" b="1"/>
              <a:t>hardware, software, and services</a:t>
            </a:r>
            <a:r>
              <a:rPr lang="en-US"/>
              <a:t>, making it indispensable in the microchip production ecosystem.</a:t>
            </a:r>
          </a:p>
          <a:p>
            <a:pPr marL="285750" indent="-285750">
              <a:buFont typeface="Arial"/>
              <a:buChar char="•"/>
            </a:pPr>
            <a:r>
              <a:rPr lang="en-US"/>
              <a:t>Rising industry demand and ASML's </a:t>
            </a:r>
            <a:r>
              <a:rPr lang="en-US" b="1"/>
              <a:t>large patent portfolio</a:t>
            </a:r>
            <a:r>
              <a:rPr lang="en-US"/>
              <a:t> secure its position as a technological powerhouse. Partnerships with the </a:t>
            </a:r>
            <a:r>
              <a:rPr lang="en-US" b="1"/>
              <a:t>world’s biggest tech companies</a:t>
            </a:r>
            <a:r>
              <a:rPr lang="en-US"/>
              <a:t>, such as TSMC and Intel, further reinforce its dominance.</a:t>
            </a:r>
            <a:endParaRPr lang="en-US">
              <a:ea typeface="Calibri"/>
              <a:cs typeface="Calibri"/>
            </a:endParaRPr>
          </a:p>
          <a:p>
            <a:pPr marL="285750" indent="-285750">
              <a:buFont typeface="Arial"/>
              <a:buChar char="•"/>
            </a:pPr>
            <a:r>
              <a:rPr lang="en-US"/>
              <a:t>Despite consistent revenue growth, ASML remains </a:t>
            </a:r>
            <a:r>
              <a:rPr lang="en-US" b="1"/>
              <a:t>undervalued</a:t>
            </a:r>
            <a:r>
              <a:rPr lang="en-US"/>
              <a:t>, with the current stock price of </a:t>
            </a:r>
            <a:r>
              <a:rPr lang="en-US" b="1"/>
              <a:t>$725</a:t>
            </a:r>
            <a:r>
              <a:rPr lang="en-US"/>
              <a:t> projected to reach </a:t>
            </a:r>
            <a:r>
              <a:rPr lang="en-US" b="1"/>
              <a:t>$1,148</a:t>
            </a:r>
            <a:r>
              <a:rPr lang="en-US"/>
              <a:t>, offering a </a:t>
            </a:r>
            <a:r>
              <a:rPr lang="en-US" b="1"/>
              <a:t>61% upside</a:t>
            </a:r>
            <a:r>
              <a:rPr lang="en-US"/>
              <a:t>. As a critical enabler of next-gen semiconductor technology, ASML is a must-have investment for the AI-driven future.</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733D7A2-C585-48BF-BF8C-C21FDC051F77}" type="slidenum">
              <a:rPr lang="en-US" smtClean="0"/>
              <a:t>4</a:t>
            </a:fld>
            <a:endParaRPr lang="en-US"/>
          </a:p>
        </p:txBody>
      </p:sp>
    </p:spTree>
    <p:extLst>
      <p:ext uri="{BB962C8B-B14F-4D97-AF65-F5344CB8AC3E}">
        <p14:creationId xmlns:p14="http://schemas.microsoft.com/office/powerpoint/2010/main" val="3569095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ARM is the </a:t>
            </a:r>
            <a:r>
              <a:rPr lang="en-US" b="1"/>
              <a:t>global leader in CPU design</a:t>
            </a:r>
            <a:r>
              <a:rPr lang="en-US"/>
              <a:t>, powering </a:t>
            </a:r>
            <a:r>
              <a:rPr lang="en-US" b="1"/>
              <a:t>99% of the world’s smartphones</a:t>
            </a:r>
            <a:r>
              <a:rPr lang="en-US"/>
              <a:t> and dominating the semiconductor market with its energy-efficient architecture. Its technology is critical for AI and IoT, aligning perfectly with the growth in cloud computing and advanced devices.</a:t>
            </a:r>
          </a:p>
          <a:p>
            <a:pPr marL="285750" indent="-285750">
              <a:buFont typeface="Arial"/>
              <a:buChar char="•"/>
            </a:pPr>
            <a:r>
              <a:rPr lang="en-US"/>
              <a:t>With </a:t>
            </a:r>
            <a:r>
              <a:rPr lang="en-US" b="1"/>
              <a:t>key partnerships</a:t>
            </a:r>
            <a:r>
              <a:rPr lang="en-US"/>
              <a:t> across tech giants like NVIDIA, Amazon, and Qualcomm, ARM has diversified and stable revenue streams. Despite a strong </a:t>
            </a:r>
            <a:r>
              <a:rPr lang="en-US" b="1"/>
              <a:t>EBITA margin of 25%</a:t>
            </a:r>
            <a:r>
              <a:rPr lang="en-US"/>
              <a:t>, the company remains </a:t>
            </a:r>
            <a:r>
              <a:rPr lang="en-US" b="1"/>
              <a:t>undervalued</a:t>
            </a:r>
            <a:r>
              <a:rPr lang="en-US"/>
              <a:t>, presenting significant upside potential with forecasts suggesting a </a:t>
            </a:r>
            <a:r>
              <a:rPr lang="en-US" b="1"/>
              <a:t>51.4% gain</a:t>
            </a:r>
            <a:r>
              <a:rPr lang="en-US"/>
              <a:t>.</a:t>
            </a:r>
            <a:endParaRPr lang="en-US">
              <a:ea typeface="Calibri"/>
              <a:cs typeface="Calibri"/>
            </a:endParaRPr>
          </a:p>
          <a:p>
            <a:pPr marL="285750" indent="-285750">
              <a:buFont typeface="Arial"/>
              <a:buChar char="•"/>
            </a:pPr>
            <a:r>
              <a:rPr lang="en-US"/>
              <a:t>ARM is uniquely positioned at the intersection of AI, IoT, and mobile computing, making it an essential investment for capitalizing on the future of semiconductors.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733D7A2-C585-48BF-BF8C-C21FDC051F77}" type="slidenum">
              <a:rPr lang="en-US" smtClean="0"/>
              <a:t>5</a:t>
            </a:fld>
            <a:endParaRPr lang="en-US"/>
          </a:p>
        </p:txBody>
      </p:sp>
    </p:spTree>
    <p:extLst>
      <p:ext uri="{BB962C8B-B14F-4D97-AF65-F5344CB8AC3E}">
        <p14:creationId xmlns:p14="http://schemas.microsoft.com/office/powerpoint/2010/main" val="958437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TSMC is the </a:t>
            </a:r>
            <a:r>
              <a:rPr lang="en-US" b="1"/>
              <a:t>world’s largest semiconductor foundry</a:t>
            </a:r>
            <a:r>
              <a:rPr lang="en-US"/>
              <a:t>, commanding over </a:t>
            </a:r>
            <a:r>
              <a:rPr lang="en-US" b="1"/>
              <a:t>60% of the global market</a:t>
            </a:r>
            <a:r>
              <a:rPr lang="en-US"/>
              <a:t>. Known for its </a:t>
            </a:r>
            <a:r>
              <a:rPr lang="en-US" b="1"/>
              <a:t>leading-edge nodes</a:t>
            </a:r>
            <a:r>
              <a:rPr lang="en-US"/>
              <a:t> like 3nm and 5nm chips, TSMC is indispensable for high-performance computing, AI, and advanced devices.</a:t>
            </a:r>
          </a:p>
          <a:p>
            <a:pPr marL="285750" indent="-285750">
              <a:buFont typeface="Arial"/>
              <a:buChar char="•"/>
            </a:pPr>
            <a:r>
              <a:rPr lang="en-US"/>
              <a:t>The company is actively expanding its footprint with </a:t>
            </a:r>
            <a:r>
              <a:rPr lang="en-US" b="1"/>
              <a:t>new fabs in the US and Japan by 2025</a:t>
            </a:r>
            <a:r>
              <a:rPr lang="en-US"/>
              <a:t>, diversifying geopolitical risks while meeting surging global demand. TSMC’s strategic partnerships with top tech giants, including Apple and NVIDIA, solidify its position as a key supplier in the semiconductor ecosystem.</a:t>
            </a:r>
            <a:endParaRPr lang="en-US">
              <a:ea typeface="Calibri"/>
              <a:cs typeface="Calibri"/>
            </a:endParaRPr>
          </a:p>
          <a:p>
            <a:pPr marL="285750" indent="-285750">
              <a:buFont typeface="Arial"/>
              <a:buChar char="•"/>
            </a:pPr>
            <a:r>
              <a:rPr lang="en-US"/>
              <a:t>Despite its dominance and strong growth potential, TSMC remains </a:t>
            </a:r>
            <a:r>
              <a:rPr lang="en-US" b="1"/>
              <a:t>undervalued</a:t>
            </a:r>
            <a:r>
              <a:rPr lang="en-US"/>
              <a:t>, with forecasts indicating up to a </a:t>
            </a:r>
            <a:r>
              <a:rPr lang="en-US" b="1"/>
              <a:t>36% upside</a:t>
            </a:r>
            <a:r>
              <a:rPr lang="en-US"/>
              <a:t>. As a powerholder in the industry, TSMC is a critical investment to capture the exponential growth in AI and advanced computing.</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733D7A2-C585-48BF-BF8C-C21FDC051F77}" type="slidenum">
              <a:rPr lang="en-US" smtClean="0"/>
              <a:t>6</a:t>
            </a:fld>
            <a:endParaRPr lang="en-US"/>
          </a:p>
        </p:txBody>
      </p:sp>
    </p:spTree>
    <p:extLst>
      <p:ext uri="{BB962C8B-B14F-4D97-AF65-F5344CB8AC3E}">
        <p14:creationId xmlns:p14="http://schemas.microsoft.com/office/powerpoint/2010/main" val="2240819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Wipro and Infosys face significant headwinds due to the rise of AI-driven automation, which is replacing traditional BPO and IT services. Wipro's revenue fell by </a:t>
            </a:r>
            <a:r>
              <a:rPr lang="en-US" b="1"/>
              <a:t>1.0% YoY</a:t>
            </a:r>
            <a:r>
              <a:rPr lang="en-US"/>
              <a:t> to </a:t>
            </a:r>
            <a:r>
              <a:rPr lang="en-US" b="1"/>
              <a:t>$2.66 billion</a:t>
            </a:r>
            <a:r>
              <a:rPr lang="en-US"/>
              <a:t>, missing analyst estimates, while Infosys reported </a:t>
            </a:r>
            <a:r>
              <a:rPr lang="en-US" b="1"/>
              <a:t>$4.58 billion</a:t>
            </a:r>
            <a:r>
              <a:rPr lang="en-US"/>
              <a:t>, also below expectations.</a:t>
            </a:r>
          </a:p>
          <a:p>
            <a:r>
              <a:rPr lang="en-US"/>
              <a:t>·      The BPO/IT services sector, once reliant on labor-intensive outsourcing, is under immense pressure from AI advancements, threatening core revenue streams for both companies.</a:t>
            </a:r>
            <a:endParaRPr lang="en-US">
              <a:ea typeface="Calibri"/>
              <a:cs typeface="Calibri"/>
            </a:endParaRPr>
          </a:p>
          <a:p>
            <a:r>
              <a:rPr lang="en-US"/>
              <a:t>·      With Wipro’s stock projected to drop from </a:t>
            </a:r>
            <a:r>
              <a:rPr lang="en-US" b="1"/>
              <a:t>$3.71 to $2.50</a:t>
            </a:r>
            <a:r>
              <a:rPr lang="en-US"/>
              <a:t> and Infosys from </a:t>
            </a:r>
            <a:r>
              <a:rPr lang="en-US" b="1"/>
              <a:t>$23.42 to $17.00</a:t>
            </a:r>
            <a:r>
              <a:rPr lang="en-US"/>
              <a:t>, we see clear downside potential. The structural challenges posed by automation make these companies strong candidates for a short position.</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733D7A2-C585-48BF-BF8C-C21FDC051F77}" type="slidenum">
              <a:rPr lang="en-US" smtClean="0"/>
              <a:t>7</a:t>
            </a:fld>
            <a:endParaRPr lang="en-US"/>
          </a:p>
        </p:txBody>
      </p:sp>
    </p:spTree>
    <p:extLst>
      <p:ext uri="{BB962C8B-B14F-4D97-AF65-F5344CB8AC3E}">
        <p14:creationId xmlns:p14="http://schemas.microsoft.com/office/powerpoint/2010/main" val="3535727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investment strategy combines long-term growth opportunities with short-term defensive plays.</a:t>
            </a:r>
          </a:p>
          <a:p>
            <a:r>
              <a:rPr lang="en-US"/>
              <a:t>For the </a:t>
            </a:r>
            <a:r>
              <a:rPr lang="en-US" b="1"/>
              <a:t>long positions</a:t>
            </a:r>
            <a:r>
              <a:rPr lang="en-US"/>
              <a:t>, we allocate:</a:t>
            </a:r>
            <a:endParaRPr lang="en-US">
              <a:ea typeface="Calibri"/>
              <a:cs typeface="Calibri"/>
            </a:endParaRPr>
          </a:p>
          <a:p>
            <a:pPr marL="285750" indent="-285750">
              <a:buFont typeface="Arial"/>
              <a:buChar char="•"/>
            </a:pPr>
            <a:r>
              <a:rPr lang="en-US" b="1"/>
              <a:t>$400 million to ASML</a:t>
            </a:r>
            <a:r>
              <a:rPr lang="en-US"/>
              <a:t> for a 4-year horizon, with an expected return of </a:t>
            </a:r>
            <a:r>
              <a:rPr lang="en-US" b="1"/>
              <a:t>58.3%</a:t>
            </a:r>
            <a:r>
              <a:rPr lang="en-US"/>
              <a:t>, leveraging its EUV technology monopoly.</a:t>
            </a:r>
            <a:endParaRPr lang="en-US">
              <a:ea typeface="Calibri"/>
              <a:cs typeface="Calibri"/>
            </a:endParaRPr>
          </a:p>
          <a:p>
            <a:pPr marL="285750" indent="-285750">
              <a:buFont typeface="Arial"/>
              <a:buChar char="•"/>
            </a:pPr>
            <a:r>
              <a:rPr lang="en-US" b="1"/>
              <a:t>$300 million to ARM</a:t>
            </a:r>
            <a:r>
              <a:rPr lang="en-US"/>
              <a:t> for 2 years, capitalizing on its energy-efficient CPU dominance and a projected return of </a:t>
            </a:r>
            <a:r>
              <a:rPr lang="en-US" b="1"/>
              <a:t>42.9%</a:t>
            </a:r>
            <a:r>
              <a:rPr lang="en-US"/>
              <a:t>.</a:t>
            </a:r>
            <a:endParaRPr lang="en-US">
              <a:ea typeface="Calibri"/>
              <a:cs typeface="Calibri"/>
            </a:endParaRPr>
          </a:p>
          <a:p>
            <a:pPr marL="285750" indent="-285750">
              <a:buFont typeface="Arial"/>
              <a:buChar char="•"/>
            </a:pPr>
            <a:r>
              <a:rPr lang="en-US" b="1"/>
              <a:t>$300 million to TSMC</a:t>
            </a:r>
            <a:r>
              <a:rPr lang="en-US"/>
              <a:t> for 4 years, banking on its leadership in advanced chip nodes and a </a:t>
            </a:r>
            <a:r>
              <a:rPr lang="en-US" b="1"/>
              <a:t>30% return</a:t>
            </a:r>
            <a:r>
              <a:rPr lang="en-US"/>
              <a:t>.</a:t>
            </a:r>
            <a:endParaRPr lang="en-US">
              <a:ea typeface="Calibri"/>
              <a:cs typeface="Calibri"/>
            </a:endParaRPr>
          </a:p>
          <a:p>
            <a:r>
              <a:rPr lang="en-US"/>
              <a:t>For the </a:t>
            </a:r>
            <a:r>
              <a:rPr lang="en-US" b="1"/>
              <a:t>short positions</a:t>
            </a:r>
            <a:r>
              <a:rPr lang="en-US"/>
              <a:t>, we allocate:</a:t>
            </a:r>
            <a:endParaRPr lang="en-US">
              <a:ea typeface="Calibri"/>
              <a:cs typeface="Calibri"/>
            </a:endParaRPr>
          </a:p>
          <a:p>
            <a:pPr marL="285750" indent="-285750">
              <a:buFont typeface="Arial"/>
              <a:buChar char="•"/>
            </a:pPr>
            <a:r>
              <a:rPr lang="en-US" b="1"/>
              <a:t>$100 million each to Wipro and Infosys</a:t>
            </a:r>
            <a:r>
              <a:rPr lang="en-US"/>
              <a:t>, targeting their revenue declines due to AI disruptions, with potential returns of </a:t>
            </a:r>
            <a:r>
              <a:rPr lang="en-US" b="1"/>
              <a:t>48%</a:t>
            </a:r>
            <a:r>
              <a:rPr lang="en-US"/>
              <a:t> and </a:t>
            </a:r>
            <a:r>
              <a:rPr lang="en-US" b="1"/>
              <a:t>35.29%</a:t>
            </a:r>
            <a:r>
              <a:rPr lang="en-US"/>
              <a:t>, respectively, over a 1-year horizon.</a:t>
            </a:r>
            <a:endParaRPr lang="en-US">
              <a:ea typeface="Calibri"/>
              <a:cs typeface="Calibri"/>
            </a:endParaRPr>
          </a:p>
          <a:p>
            <a:r>
              <a:rPr lang="en-US"/>
              <a:t>This balanced portfolio approach ensures we capitalize on semiconductor growth while mitigating risk through targeted shorts.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733D7A2-C585-48BF-BF8C-C21FDC051F77}" type="slidenum">
              <a:rPr lang="en-US" smtClean="0"/>
              <a:t>8</a:t>
            </a:fld>
            <a:endParaRPr lang="en-US"/>
          </a:p>
        </p:txBody>
      </p:sp>
    </p:spTree>
    <p:extLst>
      <p:ext uri="{BB962C8B-B14F-4D97-AF65-F5344CB8AC3E}">
        <p14:creationId xmlns:p14="http://schemas.microsoft.com/office/powerpoint/2010/main" val="3697663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our investment strategy is robust, we remain vigilant about the following risks:</a:t>
            </a:r>
          </a:p>
          <a:p>
            <a:pPr marL="285750" indent="-285750">
              <a:buFont typeface="Arial"/>
              <a:buChar char="•"/>
            </a:pPr>
            <a:r>
              <a:rPr lang="en-US" b="1"/>
              <a:t>US-China chip war tensions</a:t>
            </a:r>
            <a:r>
              <a:rPr lang="en-US"/>
              <a:t>, which could disrupt supply chains and affect TSMC and ASML.</a:t>
            </a:r>
            <a:endParaRPr lang="en-US">
              <a:ea typeface="Calibri"/>
              <a:cs typeface="Calibri"/>
            </a:endParaRPr>
          </a:p>
          <a:p>
            <a:pPr marL="285750" indent="-285750">
              <a:buFont typeface="Arial"/>
              <a:buChar char="•"/>
            </a:pPr>
            <a:r>
              <a:rPr lang="en-US" b="1"/>
              <a:t>Wipro and Infosys shifting toward digital services</a:t>
            </a:r>
            <a:r>
              <a:rPr lang="en-US"/>
              <a:t>, potentially mitigating the short thesis.</a:t>
            </a:r>
            <a:endParaRPr lang="en-US">
              <a:ea typeface="Calibri"/>
              <a:cs typeface="Calibri"/>
            </a:endParaRPr>
          </a:p>
          <a:p>
            <a:pPr marL="285750" indent="-285750">
              <a:buFont typeface="Arial"/>
              <a:buChar char="•"/>
            </a:pPr>
            <a:r>
              <a:rPr lang="en-US" b="1"/>
              <a:t>A potential Chinese invasion of Taiwan</a:t>
            </a:r>
            <a:r>
              <a:rPr lang="en-US"/>
              <a:t>, a geopolitical risk that could significantly impact TSMC.</a:t>
            </a:r>
            <a:endParaRPr lang="en-US">
              <a:ea typeface="Calibri"/>
              <a:cs typeface="Calibri"/>
            </a:endParaRPr>
          </a:p>
          <a:p>
            <a:r>
              <a:rPr lang="en-US"/>
              <a:t>To manage these risks, we have a </a:t>
            </a:r>
            <a:r>
              <a:rPr lang="en-US" b="1"/>
              <a:t>monitoring framework</a:t>
            </a:r>
            <a:r>
              <a:rPr lang="en-US"/>
              <a:t>:</a:t>
            </a:r>
          </a:p>
          <a:p>
            <a:pPr marL="285750" indent="-285750">
              <a:buFont typeface="Arial"/>
              <a:buChar char="•"/>
            </a:pPr>
            <a:r>
              <a:rPr lang="en-US" b="1"/>
              <a:t>Weekly market assessments</a:t>
            </a:r>
            <a:r>
              <a:rPr lang="en-US"/>
              <a:t> to ensure stop losses are adjusted proactively.</a:t>
            </a:r>
          </a:p>
          <a:p>
            <a:pPr marL="285750" indent="-285750">
              <a:buFont typeface="Arial"/>
              <a:buChar char="•"/>
            </a:pPr>
            <a:r>
              <a:rPr lang="en-US"/>
              <a:t>Tracking </a:t>
            </a:r>
            <a:r>
              <a:rPr lang="en-US" b="1"/>
              <a:t>macroeconomic policies</a:t>
            </a:r>
            <a:r>
              <a:rPr lang="en-US"/>
              <a:t> around data centers and AI, particularly shifts in US policy.</a:t>
            </a:r>
          </a:p>
          <a:p>
            <a:pPr marL="285750" indent="-285750">
              <a:buFont typeface="Arial"/>
              <a:buChar char="•"/>
            </a:pPr>
            <a:r>
              <a:rPr lang="en-US"/>
              <a:t>Closely observing </a:t>
            </a:r>
            <a:r>
              <a:rPr lang="en-US" b="1"/>
              <a:t>competitor movements</a:t>
            </a:r>
            <a:r>
              <a:rPr lang="en-US"/>
              <a:t> to anticipate and react to strategic shifts in the industry.</a:t>
            </a:r>
          </a:p>
          <a:p>
            <a:r>
              <a:rPr lang="en-US"/>
              <a:t>This approach ensures we adapt quickly and protect our investment from foreseeable challenges.</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733D7A2-C585-48BF-BF8C-C21FDC051F77}" type="slidenum">
              <a:rPr lang="en-US" smtClean="0"/>
              <a:t>9</a:t>
            </a:fld>
            <a:endParaRPr lang="en-US"/>
          </a:p>
        </p:txBody>
      </p:sp>
    </p:spTree>
    <p:extLst>
      <p:ext uri="{BB962C8B-B14F-4D97-AF65-F5344CB8AC3E}">
        <p14:creationId xmlns:p14="http://schemas.microsoft.com/office/powerpoint/2010/main" val="2797548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3A52079-6997-47B8-B262-4ED5D2EA2D74}" type="datetime1">
              <a:rPr lang="en-US" smtClean="0"/>
              <a:t>1/18/25</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AC80CA-06EA-4D97-A1EC-F2A229B592C4}" type="datetime1">
              <a:rPr lang="en-US" smtClean="0"/>
              <a:t>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A60CC4-6CA2-4A99-B83B-711E420D000E}" type="datetime1">
              <a:rPr lang="en-US" smtClean="0"/>
              <a:t>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B41ED8-AC2E-4560-8CC9-E6292DDF25B6}" type="datetime1">
              <a:rPr lang="en-US" smtClean="0"/>
              <a:t>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5238998-10EA-455D-8FDC-3EBC7E198582}" type="datetime1">
              <a:rPr lang="en-US" smtClean="0"/>
              <a:t>1/18/25</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A4E9B6-2EC2-45E6-A437-DCC674AAC4AF}" type="datetime1">
              <a:rPr lang="en-US" smtClean="0"/>
              <a:t>1/18/25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2D4FF3-940D-4DDE-86D8-82D5A8663636}" type="datetime1">
              <a:rPr lang="en-US" smtClean="0"/>
              <a:t>1/18/25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955261-7117-41BB-BB79-8C1909625493}" type="datetime1">
              <a:rPr lang="en-US" smtClean="0"/>
              <a:t>1/18/25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204D7-DE7F-414C-8571-0012DE9EFCDB}" type="datetime1">
              <a:rPr lang="en-US" smtClean="0"/>
              <a:t>1/18/25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E378FF3-85EA-48E5-8D8C-1DB156807E49}" type="datetime1">
              <a:rPr lang="en-US" smtClean="0"/>
              <a:t>1/18/25</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3F94F13-1676-4B68-A383-661B657F6E63}" type="datetime1">
              <a:rPr lang="en-US" smtClean="0"/>
              <a:t>1/18/25</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CB83234-995D-4149-8E1E-BC120E9070D5}" type="datetime1">
              <a:rPr lang="en-US" smtClean="0"/>
              <a:t>1/18/25</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reuters.com/technology/artificial-intelligence/meta-microsoft-lift-ai-spending-worrying-wall-street-ahead-amazon-results-2024-10-31/" TargetMode="External"/><Relationship Id="rId13" Type="http://schemas.openxmlformats.org/officeDocument/2006/relationships/hyperlink" Target="https://www.tradingview.com/symbols/NASDAQ-ASML/" TargetMode="External"/><Relationship Id="rId18" Type="http://schemas.openxmlformats.org/officeDocument/2006/relationships/hyperlink" Target="https://www.fool.com/investing/2024/03/27/will-arm-holdings-be-trillion-dollar-stock-2030/#:~:text=Arm%20currently%20sports%20a%20forward,Fool%20has%20a%20disclosure%20policy" TargetMode="External"/><Relationship Id="rId3" Type="http://schemas.openxmlformats.org/officeDocument/2006/relationships/hyperlink" Target="https://www.tradingview.com/news/reuters.com,2024:newsml_L6N3NH0HX:0-arm-ceo-downplays-ambitions-to-make-its-own-chip-in-qualcomm-case/" TargetMode="External"/><Relationship Id="rId7" Type="http://schemas.openxmlformats.org/officeDocument/2006/relationships/hyperlink" Target="https://www.bloomberg.com/professional/insights/technology/big-tech-2025-capex-may-hit-200-billion-as-gen-ai-demand-booms/" TargetMode="External"/><Relationship Id="rId12" Type="http://schemas.openxmlformats.org/officeDocument/2006/relationships/hyperlink" Target="https://www.nasdaq.com/market-activity/stocks/asml/institutional-holdings" TargetMode="External"/><Relationship Id="rId17" Type="http://schemas.openxmlformats.org/officeDocument/2006/relationships/hyperlink" Target="https://www.tradingview.com/symbols/NYSE-INFY/" TargetMode="External"/><Relationship Id="rId2" Type="http://schemas.openxmlformats.org/officeDocument/2006/relationships/hyperlink" Target="https://finance.yahoo.com/news/arm-qualcomm-contract-fight-threatens-185118506.html" TargetMode="External"/><Relationship Id="rId16" Type="http://schemas.openxmlformats.org/officeDocument/2006/relationships/hyperlink" Target="https://www.tradingview.com/symbols/NYSE-WIT/" TargetMode="External"/><Relationship Id="rId20" Type="http://schemas.openxmlformats.org/officeDocument/2006/relationships/hyperlink" Target="https://coinpriceforecast.com/asml-stock#google_vignette" TargetMode="External"/><Relationship Id="rId1" Type="http://schemas.openxmlformats.org/officeDocument/2006/relationships/slideLayout" Target="../slideLayouts/slideLayout2.xml"/><Relationship Id="rId6" Type="http://schemas.openxmlformats.org/officeDocument/2006/relationships/hyperlink" Target="https://www.pehub.com/ai-drove-demand-for-data-center-deals-with-blackstone-among-the-bullish/" TargetMode="External"/><Relationship Id="rId11" Type="http://schemas.openxmlformats.org/officeDocument/2006/relationships/hyperlink" Target="https://www.tradingview.com/news/reuters.com,2024:newsml_L4N3NI0SX:0-microsoft-deal-signals-booming-demand-from-data-centers-to-power-ai/" TargetMode="External"/><Relationship Id="rId5" Type="http://schemas.openxmlformats.org/officeDocument/2006/relationships/hyperlink" Target="https://finance.yahoo.com/news/better-chip-stock-asml-vs-092500677.html" TargetMode="External"/><Relationship Id="rId15" Type="http://schemas.openxmlformats.org/officeDocument/2006/relationships/hyperlink" Target="https://www.tradingview.com/symbols/NASDAQ-ARM/" TargetMode="External"/><Relationship Id="rId10" Type="http://schemas.openxmlformats.org/officeDocument/2006/relationships/hyperlink" Target="https://www.tradingview.com/news/reuters.com,2024:newsml_L1N3NJ0NU:0-firms-including-chip-equipment-maker-asml-set-up-fund-for-eindhoven-development/" TargetMode="External"/><Relationship Id="rId19" Type="http://schemas.openxmlformats.org/officeDocument/2006/relationships/hyperlink" Target="https://www.nasdaq.com/articles/will-tsmc-be-worth-more-apple-2030" TargetMode="External"/><Relationship Id="rId4" Type="http://schemas.openxmlformats.org/officeDocument/2006/relationships/hyperlink" Target="https://www.tradingview.com/news/gurufocus:48f9cc39e094b:0-arm-vs-qualcomm-the-1-4b-chip-design-battle-that-could-reshape-tech/" TargetMode="External"/><Relationship Id="rId9" Type="http://schemas.openxmlformats.org/officeDocument/2006/relationships/hyperlink" Target="https://www.constructconnect.com/construction-economic-news/rising-demand-fuels-surge-in-us-data-center-construction/" TargetMode="External"/><Relationship Id="rId14" Type="http://schemas.openxmlformats.org/officeDocument/2006/relationships/hyperlink" Target="https://www.tradingview.com/symbols/BCBA-TSMC/"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tradingview.com/symbols/NASDAQ-ASML/"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tradingview.com/symbols/NASDAQ-ARM/" TargetMode="Externa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tradingview.com/symbols/BCBA-TSMC/" TargetMode="Externa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9362E030-FF90-C238-D87A-A13203123DF1}"/>
            </a:ext>
          </a:extLst>
        </p:cNvPr>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7C04FA5E-9397-403D-8733-45505DDB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EAD4DE-A221-59BC-6A50-E0328EB08462}"/>
              </a:ext>
            </a:extLst>
          </p:cNvPr>
          <p:cNvSpPr>
            <a:spLocks noGrp="1"/>
          </p:cNvSpPr>
          <p:nvPr>
            <p:ph type="ctrTitle"/>
          </p:nvPr>
        </p:nvSpPr>
        <p:spPr>
          <a:xfrm>
            <a:off x="6138004" y="1480929"/>
            <a:ext cx="5607908" cy="3254321"/>
          </a:xfrm>
        </p:spPr>
        <p:txBody>
          <a:bodyPr>
            <a:normAutofit fontScale="90000"/>
          </a:bodyPr>
          <a:lstStyle/>
          <a:p>
            <a:pPr algn="l"/>
            <a:r>
              <a:rPr lang="en-US" sz="6600"/>
              <a:t>“Uncovering Hidden Value, Unlocking Potential”</a:t>
            </a:r>
            <a:endParaRPr lang="en-US" sz="7000"/>
          </a:p>
        </p:txBody>
      </p:sp>
      <p:sp>
        <p:nvSpPr>
          <p:cNvPr id="3" name="Subtitle 2">
            <a:extLst>
              <a:ext uri="{FF2B5EF4-FFF2-40B4-BE49-F238E27FC236}">
                <a16:creationId xmlns:a16="http://schemas.microsoft.com/office/drawing/2014/main" id="{A8E8C3DF-16EB-543D-8521-356618797B4B}"/>
              </a:ext>
            </a:extLst>
          </p:cNvPr>
          <p:cNvSpPr>
            <a:spLocks noGrp="1"/>
          </p:cNvSpPr>
          <p:nvPr>
            <p:ph type="subTitle" idx="1"/>
          </p:nvPr>
        </p:nvSpPr>
        <p:spPr>
          <a:xfrm>
            <a:off x="6227453" y="5319604"/>
            <a:ext cx="5607906" cy="1086237"/>
          </a:xfrm>
        </p:spPr>
        <p:txBody>
          <a:bodyPr>
            <a:normAutofit fontScale="55000" lnSpcReduction="20000"/>
          </a:bodyPr>
          <a:lstStyle/>
          <a:p>
            <a:pPr algn="l">
              <a:spcAft>
                <a:spcPts val="600"/>
              </a:spcAft>
            </a:pPr>
            <a:r>
              <a:rPr lang="en-US" sz="1600"/>
              <a:t>Group 11:</a:t>
            </a:r>
            <a:r>
              <a:rPr lang="en-US" sz="1600">
                <a:latin typeface="Times New Roman"/>
                <a:cs typeface="Times New Roman"/>
              </a:rPr>
              <a:t> Leonard</a:t>
            </a:r>
            <a:r>
              <a:rPr lang="en-US" sz="1600" spc="-10">
                <a:latin typeface="Times New Roman"/>
                <a:cs typeface="Times New Roman"/>
              </a:rPr>
              <a:t> </a:t>
            </a:r>
            <a:r>
              <a:rPr lang="en-US" sz="1600" err="1">
                <a:latin typeface="Times New Roman"/>
                <a:cs typeface="Times New Roman"/>
              </a:rPr>
              <a:t>Taraku</a:t>
            </a:r>
            <a:endParaRPr lang="en-US" sz="1600">
              <a:latin typeface="Times New Roman"/>
              <a:cs typeface="Times New Roman"/>
            </a:endParaRPr>
          </a:p>
          <a:p>
            <a:pPr algn="l">
              <a:spcAft>
                <a:spcPts val="600"/>
              </a:spcAft>
            </a:pPr>
            <a:r>
              <a:rPr lang="en-US" sz="1600" spc="-10">
                <a:latin typeface="Times New Roman"/>
                <a:cs typeface="Times New Roman"/>
              </a:rPr>
              <a:t> </a:t>
            </a:r>
            <a:r>
              <a:rPr lang="en-US" sz="1600">
                <a:latin typeface="Times New Roman"/>
                <a:cs typeface="Times New Roman"/>
              </a:rPr>
              <a:t>               </a:t>
            </a:r>
            <a:r>
              <a:rPr lang="en-US" sz="1600" spc="-10">
                <a:latin typeface="Times New Roman"/>
                <a:cs typeface="Times New Roman"/>
              </a:rPr>
              <a:t>  </a:t>
            </a:r>
            <a:r>
              <a:rPr lang="en-US" sz="1600" spc="-10" err="1">
                <a:latin typeface="Times New Roman"/>
                <a:cs typeface="Times New Roman"/>
              </a:rPr>
              <a:t>Jainish</a:t>
            </a:r>
            <a:r>
              <a:rPr lang="en-US" sz="1600" spc="-20">
                <a:latin typeface="Times New Roman"/>
                <a:cs typeface="Times New Roman"/>
              </a:rPr>
              <a:t> </a:t>
            </a:r>
            <a:r>
              <a:rPr lang="en-US" sz="1600">
                <a:latin typeface="Times New Roman"/>
                <a:cs typeface="Times New Roman"/>
              </a:rPr>
              <a:t>Rathod</a:t>
            </a:r>
            <a:r>
              <a:rPr lang="en-US" sz="1600" spc="-10">
                <a:latin typeface="Times New Roman"/>
                <a:cs typeface="Times New Roman"/>
              </a:rPr>
              <a:t>  </a:t>
            </a:r>
          </a:p>
          <a:p>
            <a:pPr algn="l">
              <a:spcAft>
                <a:spcPts val="600"/>
              </a:spcAft>
            </a:pPr>
            <a:r>
              <a:rPr lang="en-US" sz="1600" spc="-10">
                <a:latin typeface="Times New Roman"/>
                <a:cs typeface="Times New Roman"/>
              </a:rPr>
              <a:t>                 </a:t>
            </a:r>
            <a:r>
              <a:rPr lang="en-US" sz="1600">
                <a:latin typeface="Times New Roman"/>
                <a:cs typeface="Times New Roman"/>
              </a:rPr>
              <a:t>  Parva</a:t>
            </a:r>
            <a:r>
              <a:rPr lang="en-US" sz="1600" spc="-15">
                <a:latin typeface="Times New Roman"/>
                <a:cs typeface="Times New Roman"/>
              </a:rPr>
              <a:t> </a:t>
            </a:r>
            <a:r>
              <a:rPr lang="en-US" sz="1600">
                <a:latin typeface="Times New Roman"/>
                <a:cs typeface="Times New Roman"/>
              </a:rPr>
              <a:t>Shah</a:t>
            </a:r>
            <a:r>
              <a:rPr lang="en-US" sz="1600" spc="-30">
                <a:latin typeface="Times New Roman"/>
                <a:cs typeface="Times New Roman"/>
              </a:rPr>
              <a:t> </a:t>
            </a:r>
          </a:p>
          <a:p>
            <a:pPr algn="l">
              <a:spcAft>
                <a:spcPts val="600"/>
              </a:spcAft>
            </a:pPr>
            <a:r>
              <a:rPr lang="en-US" sz="1600">
                <a:latin typeface="Times New Roman"/>
                <a:cs typeface="Times New Roman"/>
              </a:rPr>
              <a:t>                  </a:t>
            </a:r>
            <a:r>
              <a:rPr lang="en-US" sz="1600" err="1">
                <a:latin typeface="Times New Roman"/>
                <a:cs typeface="Times New Roman"/>
              </a:rPr>
              <a:t>Ridsa</a:t>
            </a:r>
            <a:r>
              <a:rPr lang="en-US" sz="1600" spc="-15">
                <a:latin typeface="Times New Roman"/>
                <a:cs typeface="Times New Roman"/>
              </a:rPr>
              <a:t> </a:t>
            </a:r>
            <a:r>
              <a:rPr lang="en-US" sz="1600" err="1">
                <a:latin typeface="Times New Roman"/>
                <a:cs typeface="Times New Roman"/>
              </a:rPr>
              <a:t>Tangkuman</a:t>
            </a:r>
            <a:endParaRPr lang="en-US" sz="1600">
              <a:latin typeface="Times New Roman"/>
              <a:cs typeface="Times New Roman"/>
            </a:endParaRPr>
          </a:p>
          <a:p>
            <a:pPr algn="l">
              <a:spcAft>
                <a:spcPts val="600"/>
              </a:spcAft>
            </a:pPr>
            <a:r>
              <a:rPr lang="en-US" sz="1600" spc="-35">
                <a:latin typeface="Times New Roman"/>
                <a:cs typeface="Times New Roman"/>
              </a:rPr>
              <a:t>                     </a:t>
            </a:r>
            <a:r>
              <a:rPr lang="en-US" sz="1600">
                <a:latin typeface="Times New Roman"/>
                <a:cs typeface="Times New Roman"/>
              </a:rPr>
              <a:t>Herman</a:t>
            </a:r>
            <a:r>
              <a:rPr lang="en-US" sz="1600" spc="-35">
                <a:latin typeface="Times New Roman"/>
                <a:cs typeface="Times New Roman"/>
              </a:rPr>
              <a:t> </a:t>
            </a:r>
            <a:r>
              <a:rPr lang="en-US" sz="1600" spc="-10" err="1">
                <a:latin typeface="Times New Roman"/>
                <a:cs typeface="Times New Roman"/>
              </a:rPr>
              <a:t>Brurberg</a:t>
            </a:r>
            <a:endParaRPr lang="en-US" sz="1600"/>
          </a:p>
        </p:txBody>
      </p:sp>
      <p:sp>
        <p:nvSpPr>
          <p:cNvPr id="59" name="Freeform 6">
            <a:extLst>
              <a:ext uri="{FF2B5EF4-FFF2-40B4-BE49-F238E27FC236}">
                <a16:creationId xmlns:a16="http://schemas.microsoft.com/office/drawing/2014/main" id="{09E1F823-C239-4ACC-923A-5C958E00E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61" name="Freeform 6">
            <a:extLst>
              <a:ext uri="{FF2B5EF4-FFF2-40B4-BE49-F238E27FC236}">
                <a16:creationId xmlns:a16="http://schemas.microsoft.com/office/drawing/2014/main" id="{0817DDF7-06E9-4C7C-84DF-2240A6536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pic>
        <p:nvPicPr>
          <p:cNvPr id="5" name="Picture 4" descr="A black background with a blue arrow pointing up&#10;&#10;Description automatically generated">
            <a:extLst>
              <a:ext uri="{FF2B5EF4-FFF2-40B4-BE49-F238E27FC236}">
                <a16:creationId xmlns:a16="http://schemas.microsoft.com/office/drawing/2014/main" id="{137506F8-4108-41C4-9995-FB782401309F}"/>
              </a:ext>
            </a:extLst>
          </p:cNvPr>
          <p:cNvPicPr>
            <a:picLocks noChangeAspect="1"/>
          </p:cNvPicPr>
          <p:nvPr/>
        </p:nvPicPr>
        <p:blipFill>
          <a:blip r:embed="rId3"/>
          <a:stretch>
            <a:fillRect/>
          </a:stretch>
        </p:blipFill>
        <p:spPr>
          <a:xfrm>
            <a:off x="752857" y="763859"/>
            <a:ext cx="4721739" cy="5349671"/>
          </a:xfrm>
          <a:prstGeom prst="rect">
            <a:avLst/>
          </a:prstGeom>
        </p:spPr>
      </p:pic>
    </p:spTree>
    <p:extLst>
      <p:ext uri="{BB962C8B-B14F-4D97-AF65-F5344CB8AC3E}">
        <p14:creationId xmlns:p14="http://schemas.microsoft.com/office/powerpoint/2010/main" val="412251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400"/>
                                        <p:tgtEl>
                                          <p:spTgt spid="3">
                                            <p:txEl>
                                              <p:pRg st="1" end="1"/>
                                            </p:txEl>
                                          </p:spTgt>
                                        </p:tgtEl>
                                      </p:cBhvr>
                                    </p:animEffect>
                                  </p:childTnLst>
                                </p:cTn>
                              </p:par>
                              <p:par>
                                <p:cTn id="14" presetID="10" presetClass="entr" presetSubtype="0" fill="hold" grpId="0" nodeType="withEffect">
                                  <p:stCondLst>
                                    <p:cond delay="200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400"/>
                                        <p:tgtEl>
                                          <p:spTgt spid="3">
                                            <p:txEl>
                                              <p:pRg st="2" end="2"/>
                                            </p:txEl>
                                          </p:spTgt>
                                        </p:tgtEl>
                                      </p:cBhvr>
                                    </p:animEffect>
                                  </p:childTnLst>
                                </p:cTn>
                              </p:par>
                              <p:par>
                                <p:cTn id="17" presetID="10" presetClass="entr" presetSubtype="0" fill="hold" grpId="0" nodeType="withEffect">
                                  <p:stCondLst>
                                    <p:cond delay="2000"/>
                                  </p:stCondLst>
                                  <p:iterate type="lt">
                                    <p:tmPct val="10000"/>
                                  </p:iterate>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400"/>
                                        <p:tgtEl>
                                          <p:spTgt spid="3">
                                            <p:txEl>
                                              <p:pRg st="3" end="3"/>
                                            </p:txEl>
                                          </p:spTgt>
                                        </p:tgtEl>
                                      </p:cBhvr>
                                    </p:animEffect>
                                  </p:childTnLst>
                                </p:cTn>
                              </p:par>
                              <p:par>
                                <p:cTn id="20" presetID="10" presetClass="entr" presetSubtype="0" fill="hold" grpId="0" nodeType="withEffect">
                                  <p:stCondLst>
                                    <p:cond delay="2000"/>
                                  </p:stCondLst>
                                  <p:iterate type="lt">
                                    <p:tmPct val="10000"/>
                                  </p:iterate>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4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BD117-9BEE-DBB4-BE87-B31D48CBD327}"/>
              </a:ext>
            </a:extLst>
          </p:cNvPr>
          <p:cNvSpPr>
            <a:spLocks noGrp="1"/>
          </p:cNvSpPr>
          <p:nvPr>
            <p:ph type="title"/>
          </p:nvPr>
        </p:nvSpPr>
        <p:spPr>
          <a:xfrm>
            <a:off x="1082351" y="453953"/>
            <a:ext cx="9601200" cy="1485900"/>
          </a:xfrm>
        </p:spPr>
        <p:txBody>
          <a:bodyPr/>
          <a:lstStyle/>
          <a:p>
            <a:pPr algn="ctr"/>
            <a:r>
              <a:rPr lang="en-US">
                <a:latin typeface="Times New Roman" panose="02020603050405020304" pitchFamily="18" charset="0"/>
                <a:cs typeface="Times New Roman" panose="02020603050405020304" pitchFamily="18" charset="0"/>
              </a:rPr>
              <a:t>Conclusion </a:t>
            </a:r>
          </a:p>
        </p:txBody>
      </p:sp>
      <p:sp>
        <p:nvSpPr>
          <p:cNvPr id="3" name="Content Placeholder 2">
            <a:extLst>
              <a:ext uri="{FF2B5EF4-FFF2-40B4-BE49-F238E27FC236}">
                <a16:creationId xmlns:a16="http://schemas.microsoft.com/office/drawing/2014/main" id="{E168FC1D-3515-2F7D-68C0-8A38CAAF5336}"/>
              </a:ext>
            </a:extLst>
          </p:cNvPr>
          <p:cNvSpPr>
            <a:spLocks noGrp="1"/>
          </p:cNvSpPr>
          <p:nvPr>
            <p:ph idx="1"/>
          </p:nvPr>
        </p:nvSpPr>
        <p:spPr>
          <a:xfrm>
            <a:off x="1371600" y="1511559"/>
            <a:ext cx="9601200" cy="4892488"/>
          </a:xfrm>
        </p:spPr>
        <p:txBody>
          <a:bodyPr vert="horz" lIns="91440" tIns="45720" rIns="91440" bIns="45720" rtlCol="0" anchor="t">
            <a:normAutofit/>
          </a:bodyPr>
          <a:lstStyle/>
          <a:p>
            <a:pPr marL="342900" indent="-342900">
              <a:buAutoNum type="arabicPeriod"/>
            </a:pPr>
            <a:r>
              <a:rPr lang="en-US" sz="1600" b="1">
                <a:latin typeface="Times New Roman"/>
                <a:ea typeface="+mn-lt"/>
                <a:cs typeface="+mn-lt"/>
              </a:rPr>
              <a:t>Heavy capital expenditure</a:t>
            </a:r>
            <a:r>
              <a:rPr lang="en-US" sz="1600">
                <a:latin typeface="Times New Roman"/>
                <a:ea typeface="+mn-lt"/>
                <a:cs typeface="+mn-lt"/>
              </a:rPr>
              <a:t> in AI and cloud technologies by Big 7</a:t>
            </a:r>
            <a:endParaRPr lang="en-US" sz="1600">
              <a:latin typeface="Times New Roman"/>
              <a:cs typeface="Times New Roman"/>
            </a:endParaRPr>
          </a:p>
          <a:p>
            <a:pPr marL="0" indent="0">
              <a:buNone/>
            </a:pPr>
            <a:endParaRPr lang="en-US" sz="1600">
              <a:latin typeface="Times New Roman"/>
              <a:ea typeface="+mn-lt"/>
              <a:cs typeface="+mn-lt"/>
            </a:endParaRPr>
          </a:p>
          <a:p>
            <a:pPr marL="0" indent="0">
              <a:buNone/>
            </a:pPr>
            <a:r>
              <a:rPr lang="en-US" sz="1600" b="1">
                <a:latin typeface="Times New Roman"/>
                <a:ea typeface="+mn-lt"/>
                <a:cs typeface="+mn-lt"/>
              </a:rPr>
              <a:t>2.   Demand by </a:t>
            </a:r>
            <a:r>
              <a:rPr lang="en-US" sz="1600">
                <a:latin typeface="Times New Roman"/>
                <a:ea typeface="+mn-lt"/>
                <a:cs typeface="+mn-lt"/>
              </a:rPr>
              <a:t>NVIDIA &amp; AMD</a:t>
            </a:r>
          </a:p>
          <a:p>
            <a:pPr marL="0" indent="0">
              <a:buNone/>
            </a:pPr>
            <a:endParaRPr lang="en-US" sz="1600">
              <a:latin typeface="Times New Roman"/>
              <a:ea typeface="+mn-lt"/>
              <a:cs typeface="+mn-lt"/>
            </a:endParaRPr>
          </a:p>
          <a:p>
            <a:pPr marL="0" indent="0">
              <a:buNone/>
            </a:pPr>
            <a:r>
              <a:rPr lang="en-US" sz="1600" b="1">
                <a:latin typeface="Times New Roman"/>
                <a:ea typeface="+mn-lt"/>
                <a:cs typeface="+mn-lt"/>
              </a:rPr>
              <a:t>3.    Supplied by:</a:t>
            </a:r>
            <a:r>
              <a:rPr lang="en-US" sz="1600">
                <a:latin typeface="Times New Roman"/>
                <a:ea typeface="+mn-lt"/>
                <a:cs typeface="+mn-lt"/>
              </a:rPr>
              <a:t> ASML, ARM, and TSMC    --&gt; Powerholders </a:t>
            </a:r>
            <a:endParaRPr lang="en-US" sz="1600">
              <a:latin typeface="Times New Roman"/>
              <a:ea typeface="+mn-lt"/>
              <a:cs typeface="Times New Roman"/>
            </a:endParaRPr>
          </a:p>
          <a:p>
            <a:pPr marL="0" indent="0">
              <a:buNone/>
            </a:pPr>
            <a:endParaRPr lang="en-US" sz="1600">
              <a:latin typeface="Times New Roman"/>
              <a:ea typeface="+mn-lt"/>
              <a:cs typeface="+mn-lt"/>
            </a:endParaRPr>
          </a:p>
          <a:p>
            <a:pPr marL="0" indent="0">
              <a:buNone/>
            </a:pPr>
            <a:r>
              <a:rPr lang="en-US" sz="1600" b="1">
                <a:latin typeface="Times New Roman"/>
                <a:ea typeface="+mn-lt"/>
                <a:cs typeface="+mn-lt"/>
              </a:rPr>
              <a:t>4.   Undervalued:</a:t>
            </a:r>
            <a:r>
              <a:rPr lang="en-US" sz="1600">
                <a:latin typeface="Times New Roman"/>
                <a:ea typeface="+mn-lt"/>
                <a:cs typeface="+mn-lt"/>
              </a:rPr>
              <a:t> ASML, ARM, and TSMC, are undervalued due to market first round AI short-term       focus. Demand is increasing due to long term focus.</a:t>
            </a:r>
            <a:endParaRPr lang="en-US" sz="1600">
              <a:latin typeface="Times New Roman"/>
              <a:cs typeface="Times New Roman"/>
            </a:endParaRPr>
          </a:p>
          <a:p>
            <a:pPr marL="383540" indent="-383540">
              <a:buAutoNum type="arabicPeriod"/>
            </a:pPr>
            <a:endParaRPr lang="en-US" sz="1600" b="1">
              <a:latin typeface="Times New Roman"/>
              <a:ea typeface="+mn-lt"/>
              <a:cs typeface="+mn-lt"/>
            </a:endParaRPr>
          </a:p>
          <a:p>
            <a:pPr marL="0" indent="0">
              <a:buNone/>
            </a:pPr>
            <a:r>
              <a:rPr lang="en-US" sz="1600" b="1">
                <a:latin typeface="Times New Roman"/>
                <a:ea typeface="+mn-lt"/>
                <a:cs typeface="+mn-lt"/>
              </a:rPr>
              <a:t>5.    Short Wipro and Infosys</a:t>
            </a:r>
            <a:r>
              <a:rPr lang="en-US" sz="1600">
                <a:latin typeface="Times New Roman"/>
                <a:ea typeface="+mn-lt"/>
                <a:cs typeface="+mn-lt"/>
              </a:rPr>
              <a:t> face significant downside risk in the short term due to the decline of  traditional BPO revenue caused by AI and automation. </a:t>
            </a:r>
            <a:endParaRPr lang="en-US" sz="1600">
              <a:latin typeface="Times New Roman"/>
              <a:cs typeface="Times New Roman"/>
            </a:endParaRPr>
          </a:p>
          <a:p>
            <a:pPr marL="457200" indent="-457200">
              <a:buAutoNum type="arabicPeriod"/>
            </a:pPr>
            <a:endParaRPr lang="en-US" sz="1600">
              <a:latin typeface="Times New Roman"/>
              <a:cs typeface="Times New Roman"/>
            </a:endParaRPr>
          </a:p>
          <a:p>
            <a:pPr marL="457200" indent="-457200">
              <a:buAutoNum type="arabicPeriod"/>
            </a:pPr>
            <a:endParaRPr lang="en-US" sz="1600">
              <a:latin typeface="Times New Roman"/>
              <a:cs typeface="Times New Roman"/>
            </a:endParaRPr>
          </a:p>
          <a:p>
            <a:pPr marL="457200" indent="-457200">
              <a:buAutoNum type="arabicPeriod"/>
            </a:pPr>
            <a:endParaRPr lang="en-US" sz="1600">
              <a:latin typeface="Times New Roman"/>
              <a:cs typeface="Times New Roman"/>
            </a:endParaRPr>
          </a:p>
          <a:p>
            <a:pPr marL="457200" indent="-457200">
              <a:buAutoNum type="arabicPeriod"/>
            </a:pPr>
            <a:endParaRPr lang="en-US" sz="1600">
              <a:latin typeface="Times New Roman"/>
              <a:cs typeface="Times New Roman"/>
            </a:endParaRPr>
          </a:p>
          <a:p>
            <a:pPr marL="383540" indent="-383540">
              <a:buAutoNum type="arabicPeriod"/>
            </a:pPr>
            <a:endParaRPr lang="en-US" sz="1600">
              <a:latin typeface="Times New Roman"/>
              <a:cs typeface="Times New Roman"/>
            </a:endParaRPr>
          </a:p>
        </p:txBody>
      </p:sp>
    </p:spTree>
    <p:extLst>
      <p:ext uri="{BB962C8B-B14F-4D97-AF65-F5344CB8AC3E}">
        <p14:creationId xmlns:p14="http://schemas.microsoft.com/office/powerpoint/2010/main" val="1790660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3603-4436-DA02-96B3-9FB427F18411}"/>
              </a:ext>
            </a:extLst>
          </p:cNvPr>
          <p:cNvSpPr>
            <a:spLocks noGrp="1"/>
          </p:cNvSpPr>
          <p:nvPr>
            <p:ph type="title"/>
          </p:nvPr>
        </p:nvSpPr>
        <p:spPr>
          <a:xfrm>
            <a:off x="1371600" y="247650"/>
            <a:ext cx="9601200" cy="1485900"/>
          </a:xfrm>
        </p:spPr>
        <p:txBody>
          <a:bodyPr/>
          <a:lstStyle/>
          <a:p>
            <a:r>
              <a:rPr lang="en-US">
                <a:latin typeface="Times New Roman" panose="02020603050405020304" pitchFamily="18" charset="0"/>
                <a:cs typeface="Times New Roman" panose="02020603050405020304" pitchFamily="18" charset="0"/>
              </a:rPr>
              <a:t>Reference:</a:t>
            </a:r>
          </a:p>
        </p:txBody>
      </p:sp>
      <p:sp>
        <p:nvSpPr>
          <p:cNvPr id="3" name="Content Placeholder 2">
            <a:extLst>
              <a:ext uri="{FF2B5EF4-FFF2-40B4-BE49-F238E27FC236}">
                <a16:creationId xmlns:a16="http://schemas.microsoft.com/office/drawing/2014/main" id="{219A8E3E-6557-3F95-7C3C-D1DF3FA2762A}"/>
              </a:ext>
            </a:extLst>
          </p:cNvPr>
          <p:cNvSpPr>
            <a:spLocks noGrp="1"/>
          </p:cNvSpPr>
          <p:nvPr>
            <p:ph idx="1"/>
          </p:nvPr>
        </p:nvSpPr>
        <p:spPr>
          <a:xfrm>
            <a:off x="886409" y="859972"/>
            <a:ext cx="9601200" cy="4902916"/>
          </a:xfrm>
        </p:spPr>
        <p:txBody>
          <a:bodyPr vert="horz" lIns="91440" tIns="45720" rIns="91440" bIns="45720" rtlCol="0" anchor="t">
            <a:noAutofit/>
          </a:bodyPr>
          <a:lstStyle/>
          <a:p>
            <a:pPr marL="383540" indent="-383540"/>
            <a:r>
              <a:rPr lang="en-US" sz="800">
                <a:latin typeface="Times New Roman" panose="02020603050405020304" pitchFamily="18" charset="0"/>
                <a:ea typeface="+mn-lt"/>
                <a:cs typeface="Times New Roman" panose="02020603050405020304" pitchFamily="18" charset="0"/>
              </a:rPr>
              <a:t>Yahoo Finance. (2024). </a:t>
            </a:r>
            <a:r>
              <a:rPr lang="en-US" sz="800" i="1">
                <a:latin typeface="Times New Roman" panose="02020603050405020304" pitchFamily="18" charset="0"/>
                <a:ea typeface="+mn-lt"/>
                <a:cs typeface="Times New Roman" panose="02020603050405020304" pitchFamily="18" charset="0"/>
              </a:rPr>
              <a:t>Arm, Qualcomm contract fight threatens $1.4 billion design market.</a:t>
            </a:r>
            <a:r>
              <a:rPr lang="en-US" sz="800">
                <a:latin typeface="Times New Roman" panose="02020603050405020304" pitchFamily="18" charset="0"/>
                <a:ea typeface="+mn-lt"/>
                <a:cs typeface="Times New Roman" panose="02020603050405020304" pitchFamily="18" charset="0"/>
              </a:rPr>
              <a:t> Retrieved from </a:t>
            </a:r>
            <a:r>
              <a:rPr lang="en-US" sz="800">
                <a:latin typeface="Times New Roman" panose="02020603050405020304" pitchFamily="18" charset="0"/>
                <a:ea typeface="+mn-lt"/>
                <a:cs typeface="Times New Roman" panose="02020603050405020304" pitchFamily="18" charset="0"/>
                <a:hlinkClick r:id="rId2"/>
              </a:rPr>
              <a:t>https://finance.yahoo.com/news/arm-qualcomm-contract-fight-threatens-185118506.html</a:t>
            </a:r>
            <a:endParaRPr lang="en-US" sz="800">
              <a:latin typeface="Times New Roman" panose="02020603050405020304" pitchFamily="18" charset="0"/>
              <a:cs typeface="Times New Roman" panose="02020603050405020304" pitchFamily="18" charset="0"/>
            </a:endParaRPr>
          </a:p>
          <a:p>
            <a:pPr marL="383540" indent="-383540"/>
            <a:r>
              <a:rPr lang="en-US" sz="800" err="1">
                <a:latin typeface="Times New Roman" panose="02020603050405020304" pitchFamily="18" charset="0"/>
                <a:ea typeface="+mn-lt"/>
                <a:cs typeface="Times New Roman" panose="02020603050405020304" pitchFamily="18" charset="0"/>
              </a:rPr>
              <a:t>TradingView</a:t>
            </a:r>
            <a:r>
              <a:rPr lang="en-US" sz="800">
                <a:latin typeface="Times New Roman" panose="02020603050405020304" pitchFamily="18" charset="0"/>
                <a:ea typeface="+mn-lt"/>
                <a:cs typeface="Times New Roman" panose="02020603050405020304" pitchFamily="18" charset="0"/>
              </a:rPr>
              <a:t>. (2024). </a:t>
            </a:r>
            <a:r>
              <a:rPr lang="en-US" sz="800" i="1">
                <a:latin typeface="Times New Roman" panose="02020603050405020304" pitchFamily="18" charset="0"/>
                <a:ea typeface="+mn-lt"/>
                <a:cs typeface="Times New Roman" panose="02020603050405020304" pitchFamily="18" charset="0"/>
              </a:rPr>
              <a:t>Arm CEO downplays ambitions to make its own chip in Qualcomm case.</a:t>
            </a:r>
            <a:r>
              <a:rPr lang="en-US" sz="800">
                <a:latin typeface="Times New Roman" panose="02020603050405020304" pitchFamily="18" charset="0"/>
                <a:ea typeface="+mn-lt"/>
                <a:cs typeface="Times New Roman" panose="02020603050405020304" pitchFamily="18" charset="0"/>
              </a:rPr>
              <a:t> Retrieved from </a:t>
            </a:r>
            <a:r>
              <a:rPr lang="en-US" sz="800">
                <a:latin typeface="Times New Roman" panose="02020603050405020304" pitchFamily="18" charset="0"/>
                <a:ea typeface="+mn-lt"/>
                <a:cs typeface="Times New Roman" panose="02020603050405020304" pitchFamily="18" charset="0"/>
                <a:hlinkClick r:id="rId3"/>
              </a:rPr>
              <a:t>https://www.tradingview.com/news/reuters.com,2024:newsml_L6N3NH0HX:0-arm-ceo-downplays-ambitions-to-make-its-own-chip-in-qualcomm-case/</a:t>
            </a:r>
            <a:endParaRPr lang="en-US" sz="800">
              <a:latin typeface="Times New Roman" panose="02020603050405020304" pitchFamily="18" charset="0"/>
              <a:cs typeface="Times New Roman" panose="02020603050405020304" pitchFamily="18" charset="0"/>
            </a:endParaRPr>
          </a:p>
          <a:p>
            <a:pPr marL="383540" indent="-383540"/>
            <a:r>
              <a:rPr lang="en-US" sz="800" err="1">
                <a:latin typeface="Times New Roman" panose="02020603050405020304" pitchFamily="18" charset="0"/>
                <a:ea typeface="+mn-lt"/>
                <a:cs typeface="Times New Roman" panose="02020603050405020304" pitchFamily="18" charset="0"/>
              </a:rPr>
              <a:t>TradingView</a:t>
            </a:r>
            <a:r>
              <a:rPr lang="en-US" sz="800">
                <a:latin typeface="Times New Roman" panose="02020603050405020304" pitchFamily="18" charset="0"/>
                <a:ea typeface="+mn-lt"/>
                <a:cs typeface="Times New Roman" panose="02020603050405020304" pitchFamily="18" charset="0"/>
              </a:rPr>
              <a:t>. (2024). </a:t>
            </a:r>
            <a:r>
              <a:rPr lang="en-US" sz="800" i="1">
                <a:latin typeface="Times New Roman" panose="02020603050405020304" pitchFamily="18" charset="0"/>
                <a:ea typeface="+mn-lt"/>
                <a:cs typeface="Times New Roman" panose="02020603050405020304" pitchFamily="18" charset="0"/>
              </a:rPr>
              <a:t>Arm vs. Qualcomm: The $1.4B chip design battle that could reshape tech.</a:t>
            </a:r>
            <a:r>
              <a:rPr lang="en-US" sz="800">
                <a:latin typeface="Times New Roman" panose="02020603050405020304" pitchFamily="18" charset="0"/>
                <a:ea typeface="+mn-lt"/>
                <a:cs typeface="Times New Roman" panose="02020603050405020304" pitchFamily="18" charset="0"/>
              </a:rPr>
              <a:t> Retrieved from </a:t>
            </a:r>
            <a:r>
              <a:rPr lang="en-US" sz="800">
                <a:latin typeface="Times New Roman" panose="02020603050405020304" pitchFamily="18" charset="0"/>
                <a:ea typeface="+mn-lt"/>
                <a:cs typeface="Times New Roman" panose="02020603050405020304" pitchFamily="18" charset="0"/>
                <a:hlinkClick r:id="rId4"/>
              </a:rPr>
              <a:t>https://www.tradingview.com/news/gurufocus:48f9cc39e094b:0-arm-vs-qualcomm-the-1-4b-chip-design-battle-that-could-reshape-tech/</a:t>
            </a:r>
            <a:endParaRPr lang="en-US" sz="800">
              <a:latin typeface="Times New Roman" panose="02020603050405020304" pitchFamily="18" charset="0"/>
              <a:cs typeface="Times New Roman" panose="02020603050405020304" pitchFamily="18" charset="0"/>
            </a:endParaRPr>
          </a:p>
          <a:p>
            <a:pPr marL="383540" indent="-383540"/>
            <a:r>
              <a:rPr lang="en-US" sz="800">
                <a:latin typeface="Times New Roman" panose="02020603050405020304" pitchFamily="18" charset="0"/>
                <a:ea typeface="+mn-lt"/>
                <a:cs typeface="Times New Roman" panose="02020603050405020304" pitchFamily="18" charset="0"/>
              </a:rPr>
              <a:t>Yahoo Finance. (2024). </a:t>
            </a:r>
            <a:r>
              <a:rPr lang="en-US" sz="800" i="1">
                <a:latin typeface="Times New Roman" panose="02020603050405020304" pitchFamily="18" charset="0"/>
                <a:ea typeface="+mn-lt"/>
                <a:cs typeface="Times New Roman" panose="02020603050405020304" pitchFamily="18" charset="0"/>
              </a:rPr>
              <a:t>Better chip stock: ASML vs. AMD.</a:t>
            </a:r>
            <a:r>
              <a:rPr lang="en-US" sz="800">
                <a:latin typeface="Times New Roman" panose="02020603050405020304" pitchFamily="18" charset="0"/>
                <a:ea typeface="+mn-lt"/>
                <a:cs typeface="Times New Roman" panose="02020603050405020304" pitchFamily="18" charset="0"/>
              </a:rPr>
              <a:t> Retrieved from </a:t>
            </a:r>
            <a:r>
              <a:rPr lang="en-US" sz="800">
                <a:latin typeface="Times New Roman" panose="02020603050405020304" pitchFamily="18" charset="0"/>
                <a:ea typeface="+mn-lt"/>
                <a:cs typeface="Times New Roman" panose="02020603050405020304" pitchFamily="18" charset="0"/>
                <a:hlinkClick r:id="rId5"/>
              </a:rPr>
              <a:t>https://finance.yahoo.com/news/better-chip-stock-asml-vs-092500677.html</a:t>
            </a:r>
            <a:endParaRPr lang="en-US" sz="800">
              <a:latin typeface="Times New Roman" panose="02020603050405020304" pitchFamily="18" charset="0"/>
              <a:cs typeface="Times New Roman" panose="02020603050405020304" pitchFamily="18" charset="0"/>
            </a:endParaRPr>
          </a:p>
          <a:p>
            <a:pPr marL="383540" indent="-383540"/>
            <a:r>
              <a:rPr lang="en-US" sz="800">
                <a:latin typeface="Times New Roman" panose="02020603050405020304" pitchFamily="18" charset="0"/>
                <a:ea typeface="+mn-lt"/>
                <a:cs typeface="Times New Roman" panose="02020603050405020304" pitchFamily="18" charset="0"/>
              </a:rPr>
              <a:t>PE Hub. (2024). </a:t>
            </a:r>
            <a:r>
              <a:rPr lang="en-US" sz="800" i="1">
                <a:latin typeface="Times New Roman" panose="02020603050405020304" pitchFamily="18" charset="0"/>
                <a:ea typeface="+mn-lt"/>
                <a:cs typeface="Times New Roman" panose="02020603050405020304" pitchFamily="18" charset="0"/>
              </a:rPr>
              <a:t>AI drove demand for data center deals, with Blackstone among the bullish.</a:t>
            </a:r>
            <a:r>
              <a:rPr lang="en-US" sz="800">
                <a:latin typeface="Times New Roman" panose="02020603050405020304" pitchFamily="18" charset="0"/>
                <a:ea typeface="+mn-lt"/>
                <a:cs typeface="Times New Roman" panose="02020603050405020304" pitchFamily="18" charset="0"/>
              </a:rPr>
              <a:t> Retrieved from </a:t>
            </a:r>
            <a:r>
              <a:rPr lang="en-US" sz="800">
                <a:latin typeface="Times New Roman" panose="02020603050405020304" pitchFamily="18" charset="0"/>
                <a:ea typeface="+mn-lt"/>
                <a:cs typeface="Times New Roman" panose="02020603050405020304" pitchFamily="18" charset="0"/>
                <a:hlinkClick r:id="rId6"/>
              </a:rPr>
              <a:t>https://www.pehub.com/ai-drove-demand-for-data-center-deals-with-blackstone-among-the-bullish/</a:t>
            </a:r>
            <a:endParaRPr lang="en-US" sz="800">
              <a:latin typeface="Times New Roman" panose="02020603050405020304" pitchFamily="18" charset="0"/>
              <a:cs typeface="Times New Roman" panose="02020603050405020304" pitchFamily="18" charset="0"/>
            </a:endParaRPr>
          </a:p>
          <a:p>
            <a:pPr marL="383540" indent="-383540"/>
            <a:r>
              <a:rPr lang="en-US" sz="800">
                <a:latin typeface="Times New Roman" panose="02020603050405020304" pitchFamily="18" charset="0"/>
                <a:ea typeface="+mn-lt"/>
                <a:cs typeface="Times New Roman" panose="02020603050405020304" pitchFamily="18" charset="0"/>
              </a:rPr>
              <a:t>Bloomberg Professional. (2024). </a:t>
            </a:r>
            <a:r>
              <a:rPr lang="en-US" sz="800" i="1">
                <a:latin typeface="Times New Roman" panose="02020603050405020304" pitchFamily="18" charset="0"/>
                <a:ea typeface="+mn-lt"/>
                <a:cs typeface="Times New Roman" panose="02020603050405020304" pitchFamily="18" charset="0"/>
              </a:rPr>
              <a:t>Big tech 2025 CAPEX may hit $200 billion as Gen AI demand booms.</a:t>
            </a:r>
            <a:r>
              <a:rPr lang="en-US" sz="800">
                <a:latin typeface="Times New Roman" panose="02020603050405020304" pitchFamily="18" charset="0"/>
                <a:ea typeface="+mn-lt"/>
                <a:cs typeface="Times New Roman" panose="02020603050405020304" pitchFamily="18" charset="0"/>
              </a:rPr>
              <a:t> Retrieved from </a:t>
            </a:r>
            <a:r>
              <a:rPr lang="en-US" sz="800">
                <a:latin typeface="Times New Roman" panose="02020603050405020304" pitchFamily="18" charset="0"/>
                <a:ea typeface="+mn-lt"/>
                <a:cs typeface="Times New Roman" panose="02020603050405020304" pitchFamily="18" charset="0"/>
                <a:hlinkClick r:id="rId7"/>
              </a:rPr>
              <a:t>https://www.bloomberg.com/professional/insights/technology/big-tech-2025-capex-may-hit-200-billion-as-gen-ai-demand-booms/</a:t>
            </a:r>
            <a:endParaRPr lang="en-US" sz="800">
              <a:latin typeface="Times New Roman" panose="02020603050405020304" pitchFamily="18" charset="0"/>
              <a:cs typeface="Times New Roman" panose="02020603050405020304" pitchFamily="18" charset="0"/>
            </a:endParaRPr>
          </a:p>
          <a:p>
            <a:pPr marL="383540" indent="-383540"/>
            <a:r>
              <a:rPr lang="en-US" sz="800">
                <a:latin typeface="Times New Roman" panose="02020603050405020304" pitchFamily="18" charset="0"/>
                <a:ea typeface="+mn-lt"/>
                <a:cs typeface="Times New Roman" panose="02020603050405020304" pitchFamily="18" charset="0"/>
              </a:rPr>
              <a:t>Reuters. (2024). </a:t>
            </a:r>
            <a:r>
              <a:rPr lang="en-US" sz="800" i="1">
                <a:latin typeface="Times New Roman" panose="02020603050405020304" pitchFamily="18" charset="0"/>
                <a:ea typeface="+mn-lt"/>
                <a:cs typeface="Times New Roman" panose="02020603050405020304" pitchFamily="18" charset="0"/>
              </a:rPr>
              <a:t>Meta and Microsoft lift AI spending, worrying Wall Street ahead of Amazon results.</a:t>
            </a:r>
            <a:r>
              <a:rPr lang="en-US" sz="800">
                <a:latin typeface="Times New Roman" panose="02020603050405020304" pitchFamily="18" charset="0"/>
                <a:ea typeface="+mn-lt"/>
                <a:cs typeface="Times New Roman" panose="02020603050405020304" pitchFamily="18" charset="0"/>
              </a:rPr>
              <a:t> Retrieved from </a:t>
            </a:r>
            <a:r>
              <a:rPr lang="en-US" sz="800">
                <a:latin typeface="Times New Roman" panose="02020603050405020304" pitchFamily="18" charset="0"/>
                <a:ea typeface="+mn-lt"/>
                <a:cs typeface="Times New Roman" panose="02020603050405020304" pitchFamily="18" charset="0"/>
                <a:hlinkClick r:id="rId8"/>
              </a:rPr>
              <a:t>https://www.reuters.com/technology/artificial-intelligence/meta-microsoft-lift-ai-spending-worrying-wall-street-ahead-amazon-results-2024-10-31/</a:t>
            </a:r>
            <a:endParaRPr lang="en-US" sz="800">
              <a:latin typeface="Times New Roman" panose="02020603050405020304" pitchFamily="18" charset="0"/>
              <a:cs typeface="Times New Roman" panose="02020603050405020304" pitchFamily="18" charset="0"/>
            </a:endParaRPr>
          </a:p>
          <a:p>
            <a:pPr marL="383540" indent="-383540"/>
            <a:r>
              <a:rPr lang="en-US" sz="800" err="1">
                <a:latin typeface="Times New Roman" panose="02020603050405020304" pitchFamily="18" charset="0"/>
                <a:ea typeface="+mn-lt"/>
                <a:cs typeface="Times New Roman" panose="02020603050405020304" pitchFamily="18" charset="0"/>
              </a:rPr>
              <a:t>ConstructConnect</a:t>
            </a:r>
            <a:r>
              <a:rPr lang="en-US" sz="800">
                <a:latin typeface="Times New Roman" panose="02020603050405020304" pitchFamily="18" charset="0"/>
                <a:ea typeface="+mn-lt"/>
                <a:cs typeface="Times New Roman" panose="02020603050405020304" pitchFamily="18" charset="0"/>
              </a:rPr>
              <a:t>. (2024). </a:t>
            </a:r>
            <a:r>
              <a:rPr lang="en-US" sz="800" i="1">
                <a:latin typeface="Times New Roman" panose="02020603050405020304" pitchFamily="18" charset="0"/>
                <a:ea typeface="+mn-lt"/>
                <a:cs typeface="Times New Roman" panose="02020603050405020304" pitchFamily="18" charset="0"/>
              </a:rPr>
              <a:t>Rising demand fuels surge in US data center construction.</a:t>
            </a:r>
            <a:r>
              <a:rPr lang="en-US" sz="800">
                <a:latin typeface="Times New Roman" panose="02020603050405020304" pitchFamily="18" charset="0"/>
                <a:ea typeface="+mn-lt"/>
                <a:cs typeface="Times New Roman" panose="02020603050405020304" pitchFamily="18" charset="0"/>
              </a:rPr>
              <a:t> Retrieved from </a:t>
            </a:r>
            <a:r>
              <a:rPr lang="en-US" sz="800">
                <a:latin typeface="Times New Roman" panose="02020603050405020304" pitchFamily="18" charset="0"/>
                <a:ea typeface="+mn-lt"/>
                <a:cs typeface="Times New Roman" panose="02020603050405020304" pitchFamily="18" charset="0"/>
                <a:hlinkClick r:id="rId9"/>
              </a:rPr>
              <a:t>https://www.constructconnect.com/construction-economic-news/rising-demand-fuels-surge-in-us-data-center-construction/</a:t>
            </a:r>
            <a:endParaRPr lang="en-US" sz="800">
              <a:latin typeface="Times New Roman" panose="02020603050405020304" pitchFamily="18" charset="0"/>
              <a:cs typeface="Times New Roman" panose="02020603050405020304" pitchFamily="18" charset="0"/>
            </a:endParaRPr>
          </a:p>
          <a:p>
            <a:pPr marL="383540" indent="-383540"/>
            <a:r>
              <a:rPr lang="en-US" sz="800" err="1">
                <a:latin typeface="Times New Roman" panose="02020603050405020304" pitchFamily="18" charset="0"/>
                <a:ea typeface="+mn-lt"/>
                <a:cs typeface="Times New Roman" panose="02020603050405020304" pitchFamily="18" charset="0"/>
              </a:rPr>
              <a:t>TradingView</a:t>
            </a:r>
            <a:r>
              <a:rPr lang="en-US" sz="800">
                <a:latin typeface="Times New Roman" panose="02020603050405020304" pitchFamily="18" charset="0"/>
                <a:ea typeface="+mn-lt"/>
                <a:cs typeface="Times New Roman" panose="02020603050405020304" pitchFamily="18" charset="0"/>
              </a:rPr>
              <a:t>. (2024). </a:t>
            </a:r>
            <a:r>
              <a:rPr lang="en-US" sz="800" i="1">
                <a:latin typeface="Times New Roman" panose="02020603050405020304" pitchFamily="18" charset="0"/>
                <a:ea typeface="+mn-lt"/>
                <a:cs typeface="Times New Roman" panose="02020603050405020304" pitchFamily="18" charset="0"/>
              </a:rPr>
              <a:t>Firms including chip equipment maker ASML set up fund for Eindhoven development.</a:t>
            </a:r>
            <a:r>
              <a:rPr lang="en-US" sz="800">
                <a:latin typeface="Times New Roman" panose="02020603050405020304" pitchFamily="18" charset="0"/>
                <a:ea typeface="+mn-lt"/>
                <a:cs typeface="Times New Roman" panose="02020603050405020304" pitchFamily="18" charset="0"/>
              </a:rPr>
              <a:t> Retrieved from </a:t>
            </a:r>
            <a:r>
              <a:rPr lang="en-US" sz="800">
                <a:latin typeface="Times New Roman" panose="02020603050405020304" pitchFamily="18" charset="0"/>
                <a:ea typeface="+mn-lt"/>
                <a:cs typeface="Times New Roman" panose="02020603050405020304" pitchFamily="18" charset="0"/>
                <a:hlinkClick r:id="rId10"/>
              </a:rPr>
              <a:t>https://www.tradingview.com/news/reuters.com,2024:newsml_L1N3NJ0NU:0-firms-including-chip-equipment-maker-asml-set-up-fund-for-eindhoven-development/</a:t>
            </a:r>
            <a:endParaRPr lang="en-US" sz="800">
              <a:latin typeface="Times New Roman" panose="02020603050405020304" pitchFamily="18" charset="0"/>
              <a:cs typeface="Times New Roman" panose="02020603050405020304" pitchFamily="18" charset="0"/>
            </a:endParaRPr>
          </a:p>
          <a:p>
            <a:pPr marL="383540" indent="-383540"/>
            <a:r>
              <a:rPr lang="en-US" sz="800" err="1">
                <a:latin typeface="Times New Roman" panose="02020603050405020304" pitchFamily="18" charset="0"/>
                <a:ea typeface="+mn-lt"/>
                <a:cs typeface="Times New Roman" panose="02020603050405020304" pitchFamily="18" charset="0"/>
              </a:rPr>
              <a:t>TradingView</a:t>
            </a:r>
            <a:r>
              <a:rPr lang="en-US" sz="800">
                <a:latin typeface="Times New Roman" panose="02020603050405020304" pitchFamily="18" charset="0"/>
                <a:ea typeface="+mn-lt"/>
                <a:cs typeface="Times New Roman" panose="02020603050405020304" pitchFamily="18" charset="0"/>
              </a:rPr>
              <a:t>. (2024). </a:t>
            </a:r>
            <a:r>
              <a:rPr lang="en-US" sz="800" i="1">
                <a:latin typeface="Times New Roman" panose="02020603050405020304" pitchFamily="18" charset="0"/>
                <a:ea typeface="+mn-lt"/>
                <a:cs typeface="Times New Roman" panose="02020603050405020304" pitchFamily="18" charset="0"/>
              </a:rPr>
              <a:t>Microsoft deal signals booming demand from data centers to power AI.</a:t>
            </a:r>
            <a:r>
              <a:rPr lang="en-US" sz="800">
                <a:latin typeface="Times New Roman" panose="02020603050405020304" pitchFamily="18" charset="0"/>
                <a:ea typeface="+mn-lt"/>
                <a:cs typeface="Times New Roman" panose="02020603050405020304" pitchFamily="18" charset="0"/>
              </a:rPr>
              <a:t> Retrieved from </a:t>
            </a:r>
            <a:r>
              <a:rPr lang="en-US" sz="800">
                <a:latin typeface="Times New Roman" panose="02020603050405020304" pitchFamily="18" charset="0"/>
                <a:ea typeface="+mn-lt"/>
                <a:cs typeface="Times New Roman" panose="02020603050405020304" pitchFamily="18" charset="0"/>
                <a:hlinkClick r:id="rId11"/>
              </a:rPr>
              <a:t>https://www.tradingview.com/news/reuters.com,2024:newsml_L4N3NI0SX:0-microsoft-deal-signals-booming-demand-from-data-centers-to-power-ai/</a:t>
            </a:r>
            <a:endParaRPr lang="en-US" sz="800">
              <a:latin typeface="Times New Roman" panose="02020603050405020304" pitchFamily="18" charset="0"/>
              <a:cs typeface="Times New Roman" panose="02020603050405020304" pitchFamily="18" charset="0"/>
            </a:endParaRPr>
          </a:p>
          <a:p>
            <a:pPr marL="383540" indent="-383540"/>
            <a:r>
              <a:rPr lang="en-US" sz="800">
                <a:latin typeface="Times New Roman" panose="02020603050405020304" pitchFamily="18" charset="0"/>
                <a:ea typeface="+mn-lt"/>
                <a:cs typeface="Times New Roman" panose="02020603050405020304" pitchFamily="18" charset="0"/>
              </a:rPr>
              <a:t>Nasdaq. (2024). </a:t>
            </a:r>
            <a:r>
              <a:rPr lang="en-US" sz="800" i="1">
                <a:latin typeface="Times New Roman" panose="02020603050405020304" pitchFamily="18" charset="0"/>
                <a:ea typeface="+mn-lt"/>
                <a:cs typeface="Times New Roman" panose="02020603050405020304" pitchFamily="18" charset="0"/>
              </a:rPr>
              <a:t>ASML institutional holdings.</a:t>
            </a:r>
            <a:r>
              <a:rPr lang="en-US" sz="800">
                <a:latin typeface="Times New Roman" panose="02020603050405020304" pitchFamily="18" charset="0"/>
                <a:ea typeface="+mn-lt"/>
                <a:cs typeface="Times New Roman" panose="02020603050405020304" pitchFamily="18" charset="0"/>
              </a:rPr>
              <a:t> Retrieved from </a:t>
            </a:r>
            <a:r>
              <a:rPr lang="en-US" sz="800">
                <a:latin typeface="Times New Roman" panose="02020603050405020304" pitchFamily="18" charset="0"/>
                <a:ea typeface="+mn-lt"/>
                <a:cs typeface="Times New Roman" panose="02020603050405020304" pitchFamily="18" charset="0"/>
                <a:hlinkClick r:id="rId12"/>
              </a:rPr>
              <a:t>https://www.nasdaq.com/market-activity/stocks/asml/institutional-holdings</a:t>
            </a:r>
            <a:endParaRPr lang="en-US" sz="800">
              <a:latin typeface="Times New Roman" panose="02020603050405020304" pitchFamily="18" charset="0"/>
              <a:cs typeface="Times New Roman" panose="02020603050405020304" pitchFamily="18" charset="0"/>
            </a:endParaRPr>
          </a:p>
          <a:p>
            <a:pPr marL="383540" indent="-383540"/>
            <a:r>
              <a:rPr lang="en-US" sz="800" err="1">
                <a:latin typeface="Times New Roman" panose="02020603050405020304" pitchFamily="18" charset="0"/>
                <a:ea typeface="+mn-lt"/>
                <a:cs typeface="Times New Roman" panose="02020603050405020304" pitchFamily="18" charset="0"/>
              </a:rPr>
              <a:t>TradingView</a:t>
            </a:r>
            <a:r>
              <a:rPr lang="en-US" sz="800">
                <a:latin typeface="Times New Roman" panose="02020603050405020304" pitchFamily="18" charset="0"/>
                <a:ea typeface="+mn-lt"/>
                <a:cs typeface="Times New Roman" panose="02020603050405020304" pitchFamily="18" charset="0"/>
              </a:rPr>
              <a:t>. (n.d.). </a:t>
            </a:r>
            <a:r>
              <a:rPr lang="en-US" sz="800" i="1">
                <a:latin typeface="Times New Roman" panose="02020603050405020304" pitchFamily="18" charset="0"/>
                <a:ea typeface="+mn-lt"/>
                <a:cs typeface="Times New Roman" panose="02020603050405020304" pitchFamily="18" charset="0"/>
              </a:rPr>
              <a:t>ASML Holding N.V. (NASDAQ: ASML).</a:t>
            </a:r>
            <a:r>
              <a:rPr lang="en-US" sz="800">
                <a:latin typeface="Times New Roman" panose="02020603050405020304" pitchFamily="18" charset="0"/>
                <a:ea typeface="+mn-lt"/>
                <a:cs typeface="Times New Roman" panose="02020603050405020304" pitchFamily="18" charset="0"/>
              </a:rPr>
              <a:t> Retrieved December 19, 2024, from </a:t>
            </a:r>
            <a:r>
              <a:rPr lang="en-US" sz="800">
                <a:latin typeface="Times New Roman" panose="02020603050405020304" pitchFamily="18" charset="0"/>
                <a:ea typeface="+mn-lt"/>
                <a:cs typeface="Times New Roman" panose="02020603050405020304" pitchFamily="18" charset="0"/>
                <a:hlinkClick r:id="rId13"/>
              </a:rPr>
              <a:t>https://www.tradingview.com/symbols/NASDAQ-ASML/</a:t>
            </a:r>
            <a:endParaRPr lang="en-US" sz="800">
              <a:latin typeface="Times New Roman" panose="02020603050405020304" pitchFamily="18" charset="0"/>
              <a:cs typeface="Times New Roman" panose="02020603050405020304" pitchFamily="18" charset="0"/>
            </a:endParaRPr>
          </a:p>
          <a:p>
            <a:pPr marL="383540" indent="-383540"/>
            <a:r>
              <a:rPr lang="en-US" sz="800" err="1">
                <a:latin typeface="Times New Roman" panose="02020603050405020304" pitchFamily="18" charset="0"/>
                <a:ea typeface="+mn-lt"/>
                <a:cs typeface="Times New Roman" panose="02020603050405020304" pitchFamily="18" charset="0"/>
              </a:rPr>
              <a:t>TradingView</a:t>
            </a:r>
            <a:r>
              <a:rPr lang="en-US" sz="800">
                <a:latin typeface="Times New Roman" panose="02020603050405020304" pitchFamily="18" charset="0"/>
                <a:ea typeface="+mn-lt"/>
                <a:cs typeface="Times New Roman" panose="02020603050405020304" pitchFamily="18" charset="0"/>
              </a:rPr>
              <a:t>. (n.d.). </a:t>
            </a:r>
            <a:r>
              <a:rPr lang="en-US" sz="800" i="1">
                <a:latin typeface="Times New Roman" panose="02020603050405020304" pitchFamily="18" charset="0"/>
                <a:ea typeface="+mn-lt"/>
                <a:cs typeface="Times New Roman" panose="02020603050405020304" pitchFamily="18" charset="0"/>
              </a:rPr>
              <a:t>Taiwan Semiconductor Manufacturing Company Limited (BCBA: TSMC).</a:t>
            </a:r>
            <a:r>
              <a:rPr lang="en-US" sz="800">
                <a:latin typeface="Times New Roman" panose="02020603050405020304" pitchFamily="18" charset="0"/>
                <a:ea typeface="+mn-lt"/>
                <a:cs typeface="Times New Roman" panose="02020603050405020304" pitchFamily="18" charset="0"/>
              </a:rPr>
              <a:t> Retrieved December 19, 2024, from </a:t>
            </a:r>
            <a:r>
              <a:rPr lang="en-US" sz="800">
                <a:latin typeface="Times New Roman" panose="02020603050405020304" pitchFamily="18" charset="0"/>
                <a:ea typeface="+mn-lt"/>
                <a:cs typeface="Times New Roman" panose="02020603050405020304" pitchFamily="18" charset="0"/>
                <a:hlinkClick r:id="rId14"/>
              </a:rPr>
              <a:t>https://www.tradingview.com/symbols/BCBA-TSMC/</a:t>
            </a:r>
            <a:endParaRPr lang="en-US" sz="800">
              <a:latin typeface="Times New Roman" panose="02020603050405020304" pitchFamily="18" charset="0"/>
              <a:cs typeface="Times New Roman" panose="02020603050405020304" pitchFamily="18" charset="0"/>
            </a:endParaRPr>
          </a:p>
          <a:p>
            <a:pPr marL="383540" indent="-383540"/>
            <a:r>
              <a:rPr lang="en-US" sz="800" err="1">
                <a:latin typeface="Times New Roman" panose="02020603050405020304" pitchFamily="18" charset="0"/>
                <a:ea typeface="+mn-lt"/>
                <a:cs typeface="Times New Roman" panose="02020603050405020304" pitchFamily="18" charset="0"/>
              </a:rPr>
              <a:t>TradingView</a:t>
            </a:r>
            <a:r>
              <a:rPr lang="en-US" sz="800">
                <a:latin typeface="Times New Roman" panose="02020603050405020304" pitchFamily="18" charset="0"/>
                <a:ea typeface="+mn-lt"/>
                <a:cs typeface="Times New Roman" panose="02020603050405020304" pitchFamily="18" charset="0"/>
              </a:rPr>
              <a:t>. (n.d.). </a:t>
            </a:r>
            <a:r>
              <a:rPr lang="en-US" sz="800" i="1">
                <a:latin typeface="Times New Roman" panose="02020603050405020304" pitchFamily="18" charset="0"/>
                <a:ea typeface="+mn-lt"/>
                <a:cs typeface="Times New Roman" panose="02020603050405020304" pitchFamily="18" charset="0"/>
              </a:rPr>
              <a:t>Arm Holdings PLC (NASDAQ: ARM).</a:t>
            </a:r>
            <a:r>
              <a:rPr lang="en-US" sz="800">
                <a:latin typeface="Times New Roman" panose="02020603050405020304" pitchFamily="18" charset="0"/>
                <a:ea typeface="+mn-lt"/>
                <a:cs typeface="Times New Roman" panose="02020603050405020304" pitchFamily="18" charset="0"/>
              </a:rPr>
              <a:t> Retrieved December 19, 2024, from </a:t>
            </a:r>
            <a:r>
              <a:rPr lang="en-US" sz="800">
                <a:latin typeface="Times New Roman" panose="02020603050405020304" pitchFamily="18" charset="0"/>
                <a:ea typeface="+mn-lt"/>
                <a:cs typeface="Times New Roman" panose="02020603050405020304" pitchFamily="18" charset="0"/>
                <a:hlinkClick r:id="rId15"/>
              </a:rPr>
              <a:t>https://www.tradingview.com/symbols/NASDAQ-ARM/</a:t>
            </a:r>
            <a:endParaRPr lang="en-US" sz="800">
              <a:latin typeface="Times New Roman" panose="02020603050405020304" pitchFamily="18" charset="0"/>
              <a:cs typeface="Times New Roman" panose="02020603050405020304" pitchFamily="18" charset="0"/>
            </a:endParaRPr>
          </a:p>
          <a:p>
            <a:pPr marL="383540" indent="-383540"/>
            <a:r>
              <a:rPr lang="en-US" sz="800" err="1">
                <a:latin typeface="Times New Roman" panose="02020603050405020304" pitchFamily="18" charset="0"/>
                <a:ea typeface="+mn-lt"/>
                <a:cs typeface="Times New Roman" panose="02020603050405020304" pitchFamily="18" charset="0"/>
              </a:rPr>
              <a:t>TradingView</a:t>
            </a:r>
            <a:r>
              <a:rPr lang="en-US" sz="800">
                <a:latin typeface="Times New Roman" panose="02020603050405020304" pitchFamily="18" charset="0"/>
                <a:ea typeface="+mn-lt"/>
                <a:cs typeface="Times New Roman" panose="02020603050405020304" pitchFamily="18" charset="0"/>
              </a:rPr>
              <a:t>. (n.d.). </a:t>
            </a:r>
            <a:r>
              <a:rPr lang="en-US" sz="800" i="1">
                <a:latin typeface="Times New Roman" panose="02020603050405020304" pitchFamily="18" charset="0"/>
                <a:ea typeface="+mn-lt"/>
                <a:cs typeface="Times New Roman" panose="02020603050405020304" pitchFamily="18" charset="0"/>
              </a:rPr>
              <a:t>Wipro Limited (NYSE: WIT).</a:t>
            </a:r>
            <a:r>
              <a:rPr lang="en-US" sz="800">
                <a:latin typeface="Times New Roman" panose="02020603050405020304" pitchFamily="18" charset="0"/>
                <a:ea typeface="+mn-lt"/>
                <a:cs typeface="Times New Roman" panose="02020603050405020304" pitchFamily="18" charset="0"/>
              </a:rPr>
              <a:t> Retrieved December 19, 2024, from </a:t>
            </a:r>
            <a:r>
              <a:rPr lang="en-US" sz="800">
                <a:latin typeface="Times New Roman" panose="02020603050405020304" pitchFamily="18" charset="0"/>
                <a:ea typeface="+mn-lt"/>
                <a:cs typeface="Times New Roman" panose="02020603050405020304" pitchFamily="18" charset="0"/>
                <a:hlinkClick r:id="rId16"/>
              </a:rPr>
              <a:t>https://www.tradingview.com/symbols/NYSE-WIT/</a:t>
            </a:r>
            <a:endParaRPr lang="en-US" sz="800">
              <a:latin typeface="Times New Roman" panose="02020603050405020304" pitchFamily="18" charset="0"/>
              <a:cs typeface="Times New Roman" panose="02020603050405020304" pitchFamily="18" charset="0"/>
            </a:endParaRPr>
          </a:p>
          <a:p>
            <a:pPr marL="383540" indent="-383540"/>
            <a:r>
              <a:rPr lang="en-US" sz="800" err="1">
                <a:latin typeface="Times New Roman" panose="02020603050405020304" pitchFamily="18" charset="0"/>
                <a:ea typeface="+mn-lt"/>
                <a:cs typeface="Times New Roman" panose="02020603050405020304" pitchFamily="18" charset="0"/>
              </a:rPr>
              <a:t>TradingView</a:t>
            </a:r>
            <a:r>
              <a:rPr lang="en-US" sz="800">
                <a:latin typeface="Times New Roman" panose="02020603050405020304" pitchFamily="18" charset="0"/>
                <a:ea typeface="+mn-lt"/>
                <a:cs typeface="Times New Roman" panose="02020603050405020304" pitchFamily="18" charset="0"/>
              </a:rPr>
              <a:t>. (n.d.). </a:t>
            </a:r>
            <a:r>
              <a:rPr lang="en-US" sz="800" i="1">
                <a:latin typeface="Times New Roman" panose="02020603050405020304" pitchFamily="18" charset="0"/>
                <a:ea typeface="+mn-lt"/>
                <a:cs typeface="Times New Roman" panose="02020603050405020304" pitchFamily="18" charset="0"/>
              </a:rPr>
              <a:t>Infosys Limited (NYSE: INFY).</a:t>
            </a:r>
            <a:r>
              <a:rPr lang="en-US" sz="800">
                <a:latin typeface="Times New Roman" panose="02020603050405020304" pitchFamily="18" charset="0"/>
                <a:ea typeface="+mn-lt"/>
                <a:cs typeface="Times New Roman" panose="02020603050405020304" pitchFamily="18" charset="0"/>
              </a:rPr>
              <a:t> Retrieved December 19, 2024, from </a:t>
            </a:r>
            <a:r>
              <a:rPr lang="en-US" sz="800">
                <a:latin typeface="Times New Roman" panose="02020603050405020304" pitchFamily="18" charset="0"/>
                <a:ea typeface="+mn-lt"/>
                <a:cs typeface="Times New Roman" panose="02020603050405020304" pitchFamily="18" charset="0"/>
                <a:hlinkClick r:id="rId17"/>
              </a:rPr>
              <a:t>https://www.tradingview.com/symbols/NYSE-INFY/</a:t>
            </a:r>
            <a:br>
              <a:rPr lang="en-US" sz="800">
                <a:latin typeface="Times New Roman" panose="02020603050405020304" pitchFamily="18" charset="0"/>
                <a:ea typeface="+mn-lt"/>
                <a:cs typeface="Times New Roman" panose="02020603050405020304" pitchFamily="18" charset="0"/>
              </a:rPr>
            </a:br>
            <a:r>
              <a:rPr lang="en-US" sz="800"/>
              <a:t>The Motley Fool. (2024, March 27). </a:t>
            </a:r>
            <a:r>
              <a:rPr lang="en-US" sz="800" i="1"/>
              <a:t>Will Arm Holdings be a trillion-dollar stock by 2030?</a:t>
            </a:r>
            <a:r>
              <a:rPr lang="en-US" sz="800"/>
              <a:t> Retrieved from </a:t>
            </a:r>
            <a:r>
              <a:rPr lang="en-US" sz="800">
                <a:hlinkClick r:id="rId18"/>
              </a:rPr>
              <a:t>https://www.fool.com/investing/2024/03/27/will-arm-holdings-be-trillion-dollar-stock-2030/#:~:text=Arm%20currently%20sports%20a%20forward,Fool%20has%20a%20disclosure%20policy</a:t>
            </a:r>
            <a:endParaRPr lang="en-US" sz="800"/>
          </a:p>
          <a:p>
            <a:pPr marL="383540" indent="-383540"/>
            <a:r>
              <a:rPr lang="en-US" sz="800"/>
              <a:t>Nasdaq. (n.d.). </a:t>
            </a:r>
            <a:r>
              <a:rPr lang="en-US" sz="800" i="1"/>
              <a:t>Will TSMC be worth more than Apple by 2030?</a:t>
            </a:r>
            <a:r>
              <a:rPr lang="en-US" sz="800"/>
              <a:t> Retrieved from </a:t>
            </a:r>
            <a:r>
              <a:rPr lang="en-US" sz="800">
                <a:hlinkClick r:id="rId19"/>
              </a:rPr>
              <a:t>https://www.nasdaq.com/articles/will-tsmc-be-worth-more-apple-2030</a:t>
            </a:r>
            <a:endParaRPr lang="en-US" sz="800"/>
          </a:p>
          <a:p>
            <a:pPr marL="383540" indent="-383540"/>
            <a:r>
              <a:rPr lang="en-US" sz="800" b="1" err="1"/>
              <a:t>CoinPriceForecast</a:t>
            </a:r>
            <a:r>
              <a:rPr lang="en-US" sz="800" b="1"/>
              <a:t>.</a:t>
            </a:r>
            <a:r>
              <a:rPr lang="en-US" sz="800"/>
              <a:t> (n.d.). </a:t>
            </a:r>
            <a:r>
              <a:rPr lang="en-US" sz="800" i="1"/>
              <a:t>ASML stock forecast 2023, 2024, 2025, 2030.</a:t>
            </a:r>
            <a:r>
              <a:rPr lang="en-US" sz="800"/>
              <a:t> Retrieved from </a:t>
            </a:r>
            <a:r>
              <a:rPr lang="en-US" sz="800">
                <a:hlinkClick r:id="rId20"/>
              </a:rPr>
              <a:t>https://coinpriceforecast.com/asml-stock#google_vignette</a:t>
            </a:r>
            <a:endParaRPr lang="en-US" sz="800"/>
          </a:p>
          <a:p>
            <a:pPr marL="383540" indent="-383540"/>
            <a:endParaRPr lang="en-US" sz="800">
              <a:latin typeface="Times New Roman" panose="02020603050405020304" pitchFamily="18" charset="0"/>
              <a:cs typeface="Times New Roman" panose="02020603050405020304" pitchFamily="18" charset="0"/>
            </a:endParaRPr>
          </a:p>
          <a:p>
            <a:pPr marL="383540" indent="-383540"/>
            <a:endParaRPr lang="en-US" sz="800">
              <a:latin typeface="Times New Roman" panose="02020603050405020304" pitchFamily="18" charset="0"/>
              <a:cs typeface="Times New Roman" panose="02020603050405020304" pitchFamily="18" charset="0"/>
            </a:endParaRPr>
          </a:p>
          <a:p>
            <a:pPr marL="383540" indent="-383540"/>
            <a:endParaRPr lang="en-US" sz="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7533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F305B-FBD0-30AA-C53B-748AAE5CD0B5}"/>
              </a:ext>
            </a:extLst>
          </p:cNvPr>
          <p:cNvSpPr>
            <a:spLocks noGrp="1"/>
          </p:cNvSpPr>
          <p:nvPr>
            <p:ph type="title"/>
          </p:nvPr>
        </p:nvSpPr>
        <p:spPr>
          <a:xfrm>
            <a:off x="1371600" y="456373"/>
            <a:ext cx="9601200" cy="993710"/>
          </a:xfrm>
        </p:spPr>
        <p:txBody>
          <a:bodyPr/>
          <a:lstStyle/>
          <a:p>
            <a:pPr algn="ctr"/>
            <a:r>
              <a:rPr lang="en-US">
                <a:latin typeface="Times New Roman" panose="02020603050405020304" pitchFamily="18" charset="0"/>
                <a:cs typeface="Times New Roman" panose="02020603050405020304" pitchFamily="18" charset="0"/>
              </a:rPr>
              <a:t>Investment theme</a:t>
            </a:r>
          </a:p>
        </p:txBody>
      </p:sp>
      <p:sp>
        <p:nvSpPr>
          <p:cNvPr id="3" name="Content Placeholder 2">
            <a:extLst>
              <a:ext uri="{FF2B5EF4-FFF2-40B4-BE49-F238E27FC236}">
                <a16:creationId xmlns:a16="http://schemas.microsoft.com/office/drawing/2014/main" id="{DDDC5909-C600-A107-9D24-E2E3207B1C7F}"/>
              </a:ext>
            </a:extLst>
          </p:cNvPr>
          <p:cNvSpPr>
            <a:spLocks noGrp="1"/>
          </p:cNvSpPr>
          <p:nvPr>
            <p:ph idx="1"/>
          </p:nvPr>
        </p:nvSpPr>
        <p:spPr>
          <a:xfrm>
            <a:off x="1464906" y="1379966"/>
            <a:ext cx="9601200" cy="755779"/>
          </a:xfrm>
        </p:spPr>
        <p:txBody>
          <a:bodyPr/>
          <a:lstStyle/>
          <a:p>
            <a:pPr marL="0" indent="0" algn="ctr">
              <a:buNone/>
            </a:pPr>
            <a:r>
              <a:rPr lang="en-US"/>
              <a:t>Growth in semiconductors driven by AI and cloud computing expansion.</a:t>
            </a:r>
          </a:p>
        </p:txBody>
      </p:sp>
      <p:sp>
        <p:nvSpPr>
          <p:cNvPr id="4" name="Content Placeholder 2">
            <a:extLst>
              <a:ext uri="{FF2B5EF4-FFF2-40B4-BE49-F238E27FC236}">
                <a16:creationId xmlns:a16="http://schemas.microsoft.com/office/drawing/2014/main" id="{4C1732A1-7982-2DA2-2162-DA72DDE4B959}"/>
              </a:ext>
            </a:extLst>
          </p:cNvPr>
          <p:cNvSpPr txBox="1">
            <a:spLocks/>
          </p:cNvSpPr>
          <p:nvPr/>
        </p:nvSpPr>
        <p:spPr>
          <a:xfrm>
            <a:off x="1371600" y="2374641"/>
            <a:ext cx="9601200" cy="755779"/>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endParaRPr lang="en-US"/>
          </a:p>
        </p:txBody>
      </p:sp>
      <p:pic>
        <p:nvPicPr>
          <p:cNvPr id="6" name="Picture 5" descr="A close up of a text&#10;&#10;Description automatically generated">
            <a:extLst>
              <a:ext uri="{FF2B5EF4-FFF2-40B4-BE49-F238E27FC236}">
                <a16:creationId xmlns:a16="http://schemas.microsoft.com/office/drawing/2014/main" id="{B5CB66AB-8407-AA68-1FDE-5580AB3600D5}"/>
              </a:ext>
            </a:extLst>
          </p:cNvPr>
          <p:cNvPicPr>
            <a:picLocks noChangeAspect="1"/>
          </p:cNvPicPr>
          <p:nvPr/>
        </p:nvPicPr>
        <p:blipFill>
          <a:blip r:embed="rId3"/>
          <a:stretch>
            <a:fillRect/>
          </a:stretch>
        </p:blipFill>
        <p:spPr>
          <a:xfrm>
            <a:off x="1976417" y="2376640"/>
            <a:ext cx="4119968" cy="1440971"/>
          </a:xfrm>
          <a:prstGeom prst="rect">
            <a:avLst/>
          </a:prstGeom>
        </p:spPr>
      </p:pic>
      <p:pic>
        <p:nvPicPr>
          <p:cNvPr id="9" name="Picture 8" descr="A black text on a white background&#10;&#10;Description automatically generated">
            <a:extLst>
              <a:ext uri="{FF2B5EF4-FFF2-40B4-BE49-F238E27FC236}">
                <a16:creationId xmlns:a16="http://schemas.microsoft.com/office/drawing/2014/main" id="{C2F60EB6-7B1A-7057-1EDB-9857D9B49DAC}"/>
              </a:ext>
            </a:extLst>
          </p:cNvPr>
          <p:cNvPicPr>
            <a:picLocks noChangeAspect="1"/>
          </p:cNvPicPr>
          <p:nvPr/>
        </p:nvPicPr>
        <p:blipFill>
          <a:blip r:embed="rId4"/>
          <a:stretch>
            <a:fillRect/>
          </a:stretch>
        </p:blipFill>
        <p:spPr>
          <a:xfrm>
            <a:off x="7179732" y="2377076"/>
            <a:ext cx="3693765" cy="1467507"/>
          </a:xfrm>
          <a:prstGeom prst="rect">
            <a:avLst/>
          </a:prstGeom>
        </p:spPr>
      </p:pic>
      <p:pic>
        <p:nvPicPr>
          <p:cNvPr id="10" name="Picture 9">
            <a:extLst>
              <a:ext uri="{FF2B5EF4-FFF2-40B4-BE49-F238E27FC236}">
                <a16:creationId xmlns:a16="http://schemas.microsoft.com/office/drawing/2014/main" id="{858376C5-A7F3-A097-96B5-3EB77E1C6D52}"/>
              </a:ext>
            </a:extLst>
          </p:cNvPr>
          <p:cNvPicPr>
            <a:picLocks noChangeAspect="1"/>
          </p:cNvPicPr>
          <p:nvPr/>
        </p:nvPicPr>
        <p:blipFill>
          <a:blip r:embed="rId5"/>
          <a:stretch>
            <a:fillRect/>
          </a:stretch>
        </p:blipFill>
        <p:spPr>
          <a:xfrm>
            <a:off x="813661" y="4139287"/>
            <a:ext cx="6096000" cy="648832"/>
          </a:xfrm>
          <a:prstGeom prst="rect">
            <a:avLst/>
          </a:prstGeom>
        </p:spPr>
      </p:pic>
      <p:pic>
        <p:nvPicPr>
          <p:cNvPr id="11" name="Picture 10" descr="A close up of a sign&#10;&#10;Description automatically generated">
            <a:extLst>
              <a:ext uri="{FF2B5EF4-FFF2-40B4-BE49-F238E27FC236}">
                <a16:creationId xmlns:a16="http://schemas.microsoft.com/office/drawing/2014/main" id="{9A52E6D5-87D1-918B-D8BA-D72CA7581BF1}"/>
              </a:ext>
            </a:extLst>
          </p:cNvPr>
          <p:cNvPicPr>
            <a:picLocks noChangeAspect="1"/>
          </p:cNvPicPr>
          <p:nvPr/>
        </p:nvPicPr>
        <p:blipFill>
          <a:blip r:embed="rId6"/>
          <a:stretch>
            <a:fillRect/>
          </a:stretch>
        </p:blipFill>
        <p:spPr>
          <a:xfrm>
            <a:off x="7179734" y="4138066"/>
            <a:ext cx="4176889" cy="670313"/>
          </a:xfrm>
          <a:prstGeom prst="rect">
            <a:avLst/>
          </a:prstGeom>
        </p:spPr>
      </p:pic>
      <p:pic>
        <p:nvPicPr>
          <p:cNvPr id="14" name="Picture 13" descr="A black text on a white background&#10;&#10;Description automatically generated">
            <a:extLst>
              <a:ext uri="{FF2B5EF4-FFF2-40B4-BE49-F238E27FC236}">
                <a16:creationId xmlns:a16="http://schemas.microsoft.com/office/drawing/2014/main" id="{9A0A508D-E172-A9CA-D9CB-A2BC98F46802}"/>
              </a:ext>
            </a:extLst>
          </p:cNvPr>
          <p:cNvPicPr>
            <a:picLocks noChangeAspect="1"/>
          </p:cNvPicPr>
          <p:nvPr/>
        </p:nvPicPr>
        <p:blipFill>
          <a:blip r:embed="rId7"/>
          <a:stretch>
            <a:fillRect/>
          </a:stretch>
        </p:blipFill>
        <p:spPr>
          <a:xfrm>
            <a:off x="3303210" y="5226834"/>
            <a:ext cx="6096000" cy="535259"/>
          </a:xfrm>
          <a:prstGeom prst="rect">
            <a:avLst/>
          </a:prstGeom>
        </p:spPr>
      </p:pic>
      <p:pic>
        <p:nvPicPr>
          <p:cNvPr id="5" name="Picture 4" descr="A graph showing the difference between a company and a company&#10;&#10;Description automatically generated">
            <a:extLst>
              <a:ext uri="{FF2B5EF4-FFF2-40B4-BE49-F238E27FC236}">
                <a16:creationId xmlns:a16="http://schemas.microsoft.com/office/drawing/2014/main" id="{57FFF2F4-2DFF-BF36-D40E-A444D688B0CC}"/>
              </a:ext>
            </a:extLst>
          </p:cNvPr>
          <p:cNvPicPr>
            <a:picLocks noChangeAspect="1"/>
          </p:cNvPicPr>
          <p:nvPr/>
        </p:nvPicPr>
        <p:blipFill>
          <a:blip r:embed="rId8"/>
          <a:stretch>
            <a:fillRect/>
          </a:stretch>
        </p:blipFill>
        <p:spPr>
          <a:xfrm>
            <a:off x="6041572" y="2288950"/>
            <a:ext cx="5317672" cy="2815318"/>
          </a:xfrm>
          <a:prstGeom prst="rect">
            <a:avLst/>
          </a:prstGeom>
        </p:spPr>
      </p:pic>
      <p:pic>
        <p:nvPicPr>
          <p:cNvPr id="7" name="Picture 6" descr="A graph of the company&amp;#39;s average income&#10;&#10;Description automatically generated">
            <a:extLst>
              <a:ext uri="{FF2B5EF4-FFF2-40B4-BE49-F238E27FC236}">
                <a16:creationId xmlns:a16="http://schemas.microsoft.com/office/drawing/2014/main" id="{F065A96C-9E0B-F8C4-A295-989CB56DEDD7}"/>
              </a:ext>
            </a:extLst>
          </p:cNvPr>
          <p:cNvPicPr>
            <a:picLocks noChangeAspect="1"/>
          </p:cNvPicPr>
          <p:nvPr/>
        </p:nvPicPr>
        <p:blipFill>
          <a:blip r:embed="rId9"/>
          <a:stretch>
            <a:fillRect/>
          </a:stretch>
        </p:blipFill>
        <p:spPr>
          <a:xfrm>
            <a:off x="1253217" y="2258311"/>
            <a:ext cx="4401911" cy="2936422"/>
          </a:xfrm>
          <a:prstGeom prst="rect">
            <a:avLst/>
          </a:prstGeom>
        </p:spPr>
      </p:pic>
    </p:spTree>
    <p:extLst>
      <p:ext uri="{BB962C8B-B14F-4D97-AF65-F5344CB8AC3E}">
        <p14:creationId xmlns:p14="http://schemas.microsoft.com/office/powerpoint/2010/main" val="113377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ppt_x"/>
                                          </p:val>
                                        </p:tav>
                                      </p:tavLst>
                                    </p:anim>
                                    <p:anim calcmode="lin" valueType="num">
                                      <p:cBhvr additive="base">
                                        <p:cTn id="11" dur="500"/>
                                        <p:tgtEl>
                                          <p:spTgt spid="9"/>
                                        </p:tgtEl>
                                        <p:attrNameLst>
                                          <p:attrName>ppt_y</p:attrName>
                                        </p:attrNameLst>
                                      </p:cBhvr>
                                      <p:tavLst>
                                        <p:tav tm="0">
                                          <p:val>
                                            <p:strVal val="ppt_y"/>
                                          </p:val>
                                        </p:tav>
                                        <p:tav tm="100000">
                                          <p:val>
                                            <p:strVal val="1+ppt_h/2"/>
                                          </p:val>
                                        </p:tav>
                                      </p:tavLst>
                                    </p:anim>
                                    <p:set>
                                      <p:cBhvr>
                                        <p:cTn id="12" dur="1" fill="hold">
                                          <p:stCondLst>
                                            <p:cond delay="499"/>
                                          </p:stCondLst>
                                        </p:cTn>
                                        <p:tgtEl>
                                          <p:spTgt spid="9"/>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10"/>
                                        </p:tgtEl>
                                        <p:attrNameLst>
                                          <p:attrName>ppt_x</p:attrName>
                                        </p:attrNameLst>
                                      </p:cBhvr>
                                      <p:tavLst>
                                        <p:tav tm="0">
                                          <p:val>
                                            <p:strVal val="ppt_x"/>
                                          </p:val>
                                        </p:tav>
                                        <p:tav tm="100000">
                                          <p:val>
                                            <p:strVal val="ppt_x"/>
                                          </p:val>
                                        </p:tav>
                                      </p:tavLst>
                                    </p:anim>
                                    <p:anim calcmode="lin" valueType="num">
                                      <p:cBhvr additive="base">
                                        <p:cTn id="15" dur="500"/>
                                        <p:tgtEl>
                                          <p:spTgt spid="10"/>
                                        </p:tgtEl>
                                        <p:attrNameLst>
                                          <p:attrName>ppt_y</p:attrName>
                                        </p:attrNameLst>
                                      </p:cBhvr>
                                      <p:tavLst>
                                        <p:tav tm="0">
                                          <p:val>
                                            <p:strVal val="ppt_y"/>
                                          </p:val>
                                        </p:tav>
                                        <p:tav tm="100000">
                                          <p:val>
                                            <p:strVal val="1+ppt_h/2"/>
                                          </p:val>
                                        </p:tav>
                                      </p:tavLst>
                                    </p:anim>
                                    <p:set>
                                      <p:cBhvr>
                                        <p:cTn id="16" dur="1" fill="hold">
                                          <p:stCondLst>
                                            <p:cond delay="499"/>
                                          </p:stCondLst>
                                        </p:cTn>
                                        <p:tgtEl>
                                          <p:spTgt spid="10"/>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14"/>
                                        </p:tgtEl>
                                        <p:attrNameLst>
                                          <p:attrName>ppt_x</p:attrName>
                                        </p:attrNameLst>
                                      </p:cBhvr>
                                      <p:tavLst>
                                        <p:tav tm="0">
                                          <p:val>
                                            <p:strVal val="ppt_x"/>
                                          </p:val>
                                        </p:tav>
                                        <p:tav tm="100000">
                                          <p:val>
                                            <p:strVal val="ppt_x"/>
                                          </p:val>
                                        </p:tav>
                                      </p:tavLst>
                                    </p:anim>
                                    <p:anim calcmode="lin" valueType="num">
                                      <p:cBhvr additive="base">
                                        <p:cTn id="23" dur="500"/>
                                        <p:tgtEl>
                                          <p:spTgt spid="14"/>
                                        </p:tgtEl>
                                        <p:attrNameLst>
                                          <p:attrName>ppt_y</p:attrName>
                                        </p:attrNameLst>
                                      </p:cBhvr>
                                      <p:tavLst>
                                        <p:tav tm="0">
                                          <p:val>
                                            <p:strVal val="ppt_y"/>
                                          </p:val>
                                        </p:tav>
                                        <p:tav tm="100000">
                                          <p:val>
                                            <p:strVal val="1+ppt_h/2"/>
                                          </p:val>
                                        </p:tav>
                                      </p:tavLst>
                                    </p:anim>
                                    <p:set>
                                      <p:cBhvr>
                                        <p:cTn id="24" dur="1" fill="hold">
                                          <p:stCondLst>
                                            <p:cond delay="499"/>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6904A-A2F7-C7FD-DE4F-36B909F0D71A}"/>
              </a:ext>
            </a:extLst>
          </p:cNvPr>
          <p:cNvSpPr>
            <a:spLocks noGrp="1"/>
          </p:cNvSpPr>
          <p:nvPr>
            <p:ph type="title"/>
          </p:nvPr>
        </p:nvSpPr>
        <p:spPr>
          <a:xfrm>
            <a:off x="2590800" y="303245"/>
            <a:ext cx="9601200" cy="1485900"/>
          </a:xfrm>
        </p:spPr>
        <p:txBody>
          <a:bodyPr/>
          <a:lstStyle/>
          <a:p>
            <a:r>
              <a:rPr lang="en-US">
                <a:latin typeface="Times New Roman" panose="02020603050405020304" pitchFamily="18" charset="0"/>
                <a:cs typeface="Times New Roman" panose="02020603050405020304" pitchFamily="18" charset="0"/>
              </a:rPr>
              <a:t>Industry Analysis – Domino </a:t>
            </a:r>
          </a:p>
        </p:txBody>
      </p:sp>
      <p:pic>
        <p:nvPicPr>
          <p:cNvPr id="4" name="Picture 3" descr="A diagram of company logos&#10;&#10;Description automatically generated">
            <a:extLst>
              <a:ext uri="{FF2B5EF4-FFF2-40B4-BE49-F238E27FC236}">
                <a16:creationId xmlns:a16="http://schemas.microsoft.com/office/drawing/2014/main" id="{5B878200-F8D7-DFEA-3D63-916927EEE403}"/>
              </a:ext>
            </a:extLst>
          </p:cNvPr>
          <p:cNvPicPr>
            <a:picLocks noChangeAspect="1"/>
          </p:cNvPicPr>
          <p:nvPr/>
        </p:nvPicPr>
        <p:blipFill>
          <a:blip r:embed="rId3"/>
          <a:stretch>
            <a:fillRect/>
          </a:stretch>
        </p:blipFill>
        <p:spPr>
          <a:xfrm>
            <a:off x="1324947" y="1455576"/>
            <a:ext cx="9946433" cy="4890204"/>
          </a:xfrm>
          <a:prstGeom prst="rect">
            <a:avLst/>
          </a:prstGeom>
        </p:spPr>
      </p:pic>
    </p:spTree>
    <p:extLst>
      <p:ext uri="{BB962C8B-B14F-4D97-AF65-F5344CB8AC3E}">
        <p14:creationId xmlns:p14="http://schemas.microsoft.com/office/powerpoint/2010/main" val="322049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022A7-C416-FEC2-CBC1-6F6D1C146D4D}"/>
              </a:ext>
            </a:extLst>
          </p:cNvPr>
          <p:cNvSpPr>
            <a:spLocks noGrp="1"/>
          </p:cNvSpPr>
          <p:nvPr>
            <p:ph type="title"/>
          </p:nvPr>
        </p:nvSpPr>
        <p:spPr>
          <a:xfrm>
            <a:off x="1408923" y="303245"/>
            <a:ext cx="9601200" cy="1485900"/>
          </a:xfrm>
        </p:spPr>
        <p:txBody>
          <a:bodyPr/>
          <a:lstStyle/>
          <a:p>
            <a:pPr algn="ctr"/>
            <a:r>
              <a:rPr lang="en-US">
                <a:latin typeface="Times New Roman" panose="02020603050405020304" pitchFamily="18" charset="0"/>
                <a:cs typeface="Times New Roman" panose="02020603050405020304" pitchFamily="18" charset="0"/>
              </a:rPr>
              <a:t>Investment thesis - ASML</a:t>
            </a:r>
          </a:p>
        </p:txBody>
      </p:sp>
      <p:pic>
        <p:nvPicPr>
          <p:cNvPr id="4" name="Content Placeholder 3" descr="File:ASML Holding N.V. logo.svg - Wikipedia">
            <a:extLst>
              <a:ext uri="{FF2B5EF4-FFF2-40B4-BE49-F238E27FC236}">
                <a16:creationId xmlns:a16="http://schemas.microsoft.com/office/drawing/2014/main" id="{54EC2279-7721-E85B-069C-EFBB6CEBBE01}"/>
              </a:ext>
            </a:extLst>
          </p:cNvPr>
          <p:cNvPicPr>
            <a:picLocks noGrp="1" noChangeAspect="1"/>
          </p:cNvPicPr>
          <p:nvPr>
            <p:ph idx="1"/>
          </p:nvPr>
        </p:nvPicPr>
        <p:blipFill>
          <a:blip r:embed="rId3"/>
          <a:stretch>
            <a:fillRect/>
          </a:stretch>
        </p:blipFill>
        <p:spPr>
          <a:xfrm>
            <a:off x="1181877" y="1195485"/>
            <a:ext cx="1211505" cy="352567"/>
          </a:xfrm>
        </p:spPr>
      </p:pic>
      <p:sp>
        <p:nvSpPr>
          <p:cNvPr id="5" name="TextBox 4">
            <a:extLst>
              <a:ext uri="{FF2B5EF4-FFF2-40B4-BE49-F238E27FC236}">
                <a16:creationId xmlns:a16="http://schemas.microsoft.com/office/drawing/2014/main" id="{731BDCAC-E254-5DD0-F45C-2A9DD9796404}"/>
              </a:ext>
            </a:extLst>
          </p:cNvPr>
          <p:cNvSpPr txBox="1"/>
          <p:nvPr/>
        </p:nvSpPr>
        <p:spPr>
          <a:xfrm>
            <a:off x="702907" y="1694790"/>
            <a:ext cx="4578219"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sz="1600">
                <a:latin typeface="Times New Roman"/>
                <a:cs typeface="Times New Roman"/>
              </a:rPr>
              <a:t>Leading supplier to the semiconductor industry</a:t>
            </a:r>
            <a:endParaRPr lang="en-US" sz="1600"/>
          </a:p>
          <a:p>
            <a:endParaRPr lang="en-US" sz="1600">
              <a:latin typeface="Times New Roman"/>
              <a:cs typeface="Times New Roman"/>
            </a:endParaRPr>
          </a:p>
          <a:p>
            <a:pPr marL="285750" indent="-285750">
              <a:buFont typeface="Calibri"/>
              <a:buChar char="-"/>
            </a:pPr>
            <a:r>
              <a:rPr lang="en-US" sz="1600">
                <a:latin typeface="Times New Roman"/>
                <a:cs typeface="Times New Roman"/>
              </a:rPr>
              <a:t>Monopoly on EUV technology</a:t>
            </a:r>
          </a:p>
          <a:p>
            <a:endParaRPr lang="en-US" sz="1600">
              <a:latin typeface="Times New Roman"/>
              <a:cs typeface="Times New Roman"/>
            </a:endParaRPr>
          </a:p>
          <a:p>
            <a:pPr marL="285750" indent="-285750">
              <a:buFont typeface="Calibri"/>
              <a:buChar char="-"/>
            </a:pPr>
            <a:r>
              <a:rPr lang="en-US" sz="1600">
                <a:latin typeface="Times New Roman"/>
                <a:cs typeface="Times New Roman"/>
              </a:rPr>
              <a:t>Hardware, Software, Service for microchip production</a:t>
            </a:r>
          </a:p>
          <a:p>
            <a:endParaRPr lang="en-US" sz="1600">
              <a:latin typeface="Times New Roman"/>
              <a:cs typeface="Times New Roman"/>
            </a:endParaRPr>
          </a:p>
          <a:p>
            <a:pPr marL="285750" indent="-285750">
              <a:buFont typeface="Calibri"/>
              <a:buChar char="-"/>
            </a:pPr>
            <a:r>
              <a:rPr lang="en-US" sz="1600">
                <a:latin typeface="Times New Roman"/>
                <a:cs typeface="Times New Roman"/>
              </a:rPr>
              <a:t>Rising industry demand </a:t>
            </a:r>
          </a:p>
          <a:p>
            <a:endParaRPr lang="en-US" sz="1600">
              <a:latin typeface="Times New Roman"/>
              <a:cs typeface="Times New Roman"/>
            </a:endParaRPr>
          </a:p>
          <a:p>
            <a:pPr marL="285750" indent="-285750">
              <a:buFont typeface="Calibri"/>
              <a:buChar char="-"/>
            </a:pPr>
            <a:r>
              <a:rPr lang="en-US" sz="1600">
                <a:latin typeface="Times New Roman"/>
                <a:cs typeface="Times New Roman"/>
              </a:rPr>
              <a:t>Big patent portfolio </a:t>
            </a:r>
          </a:p>
          <a:p>
            <a:endParaRPr lang="en-US" sz="1600">
              <a:latin typeface="Times New Roman"/>
              <a:cs typeface="Times New Roman"/>
            </a:endParaRPr>
          </a:p>
          <a:p>
            <a:pPr marL="285750" indent="-285750">
              <a:buFont typeface="Calibri"/>
              <a:buChar char="-"/>
            </a:pPr>
            <a:r>
              <a:rPr lang="en-US" sz="1600">
                <a:latin typeface="Times New Roman"/>
                <a:cs typeface="Times New Roman"/>
              </a:rPr>
              <a:t>Consistent revenue growth</a:t>
            </a:r>
          </a:p>
          <a:p>
            <a:pPr marL="285750" indent="-285750">
              <a:buFont typeface="Calibri"/>
              <a:buChar char="-"/>
            </a:pPr>
            <a:endParaRPr lang="en-US" sz="1600">
              <a:latin typeface="Times New Roman"/>
              <a:cs typeface="Times New Roman"/>
            </a:endParaRPr>
          </a:p>
          <a:p>
            <a:pPr marL="285750" indent="-285750">
              <a:buFont typeface="Calibri"/>
              <a:buChar char="-"/>
            </a:pPr>
            <a:r>
              <a:rPr lang="en-US" sz="1600">
                <a:latin typeface="Times New Roman"/>
                <a:cs typeface="Times New Roman"/>
              </a:rPr>
              <a:t>Partnerships with biggest companies in the world </a:t>
            </a:r>
          </a:p>
          <a:p>
            <a:endParaRPr lang="en-US" sz="1600">
              <a:latin typeface="Times New Roman"/>
              <a:cs typeface="Times New Roman"/>
            </a:endParaRPr>
          </a:p>
          <a:p>
            <a:pPr marL="285750" indent="-285750">
              <a:buFont typeface="Calibri"/>
              <a:buChar char="-"/>
            </a:pPr>
            <a:r>
              <a:rPr lang="en-US" sz="1600">
                <a:latin typeface="Times New Roman"/>
                <a:cs typeface="Times New Roman"/>
              </a:rPr>
              <a:t>Powerholder</a:t>
            </a:r>
          </a:p>
          <a:p>
            <a:pPr marL="285750" indent="-285750">
              <a:buFont typeface="Calibri"/>
              <a:buChar char="-"/>
            </a:pPr>
            <a:endParaRPr lang="en-US" sz="1600">
              <a:latin typeface="Times New Roman"/>
              <a:cs typeface="Times New Roman"/>
            </a:endParaRPr>
          </a:p>
          <a:p>
            <a:pPr marL="285750" indent="-285750">
              <a:buFont typeface="Calibri"/>
              <a:buChar char="-"/>
            </a:pPr>
            <a:r>
              <a:rPr lang="en-US" sz="1600">
                <a:latin typeface="Times New Roman"/>
                <a:cs typeface="Times New Roman"/>
              </a:rPr>
              <a:t>Undervalued: Stock price  $710.26 --&gt;  $1,675</a:t>
            </a:r>
          </a:p>
          <a:p>
            <a:pPr marL="285750" indent="-285750">
              <a:buFont typeface="Calibri"/>
              <a:buChar char="-"/>
            </a:pPr>
            <a:endParaRPr lang="en-US" sz="1600">
              <a:latin typeface="Times New Roman"/>
              <a:cs typeface="Times New Roman"/>
            </a:endParaRPr>
          </a:p>
          <a:p>
            <a:endParaRPr lang="en-US" sz="1600">
              <a:latin typeface="Times New Roman"/>
              <a:cs typeface="Times New Roman"/>
            </a:endParaRPr>
          </a:p>
          <a:p>
            <a:pPr marL="285750" indent="-285750">
              <a:buFont typeface="Calibri"/>
              <a:buChar char="-"/>
            </a:pPr>
            <a:endParaRPr lang="en-US" sz="1600">
              <a:latin typeface="Times New Roman"/>
              <a:cs typeface="Times New Roman"/>
            </a:endParaRPr>
          </a:p>
          <a:p>
            <a:endParaRPr lang="en-US" sz="1600">
              <a:latin typeface="Times New Roman"/>
              <a:cs typeface="Times New Roman"/>
            </a:endParaRPr>
          </a:p>
        </p:txBody>
      </p:sp>
      <p:pic>
        <p:nvPicPr>
          <p:cNvPr id="6" name="Picture 5" descr="A graph on a screen&#10;&#10;Description automatically generated">
            <a:extLst>
              <a:ext uri="{FF2B5EF4-FFF2-40B4-BE49-F238E27FC236}">
                <a16:creationId xmlns:a16="http://schemas.microsoft.com/office/drawing/2014/main" id="{46100537-980E-FBE6-DD35-172A87EE8DFF}"/>
              </a:ext>
            </a:extLst>
          </p:cNvPr>
          <p:cNvPicPr>
            <a:picLocks noChangeAspect="1"/>
          </p:cNvPicPr>
          <p:nvPr/>
        </p:nvPicPr>
        <p:blipFill>
          <a:blip r:embed="rId4"/>
          <a:stretch>
            <a:fillRect/>
          </a:stretch>
        </p:blipFill>
        <p:spPr>
          <a:xfrm>
            <a:off x="5454406" y="3429000"/>
            <a:ext cx="6496553" cy="2040780"/>
          </a:xfrm>
          <a:prstGeom prst="rect">
            <a:avLst/>
          </a:prstGeom>
        </p:spPr>
      </p:pic>
      <p:pic>
        <p:nvPicPr>
          <p:cNvPr id="8" name="Content Placeholder 3" descr="File:ASML Holding N.V. logo.svg - Wikipedia">
            <a:extLst>
              <a:ext uri="{FF2B5EF4-FFF2-40B4-BE49-F238E27FC236}">
                <a16:creationId xmlns:a16="http://schemas.microsoft.com/office/drawing/2014/main" id="{EC553199-7ADD-BE1D-288B-1F093E0ACF7F}"/>
              </a:ext>
            </a:extLst>
          </p:cNvPr>
          <p:cNvPicPr>
            <a:picLocks noChangeAspect="1"/>
          </p:cNvPicPr>
          <p:nvPr/>
        </p:nvPicPr>
        <p:blipFill>
          <a:blip r:embed="rId3"/>
          <a:stretch>
            <a:fillRect/>
          </a:stretch>
        </p:blipFill>
        <p:spPr>
          <a:xfrm>
            <a:off x="5582987" y="3140164"/>
            <a:ext cx="626536" cy="183234"/>
          </a:xfrm>
          <a:prstGeom prst="rect">
            <a:avLst/>
          </a:prstGeom>
        </p:spPr>
      </p:pic>
      <p:sp>
        <p:nvSpPr>
          <p:cNvPr id="3" name="TextBox 2">
            <a:extLst>
              <a:ext uri="{FF2B5EF4-FFF2-40B4-BE49-F238E27FC236}">
                <a16:creationId xmlns:a16="http://schemas.microsoft.com/office/drawing/2014/main" id="{0276DF7F-F7B1-D4EA-FA78-98B2FE40F86C}"/>
              </a:ext>
            </a:extLst>
          </p:cNvPr>
          <p:cNvSpPr txBox="1"/>
          <p:nvPr/>
        </p:nvSpPr>
        <p:spPr>
          <a:xfrm>
            <a:off x="5456518" y="5471459"/>
            <a:ext cx="668767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err="1"/>
              <a:t>TradingView</a:t>
            </a:r>
            <a:r>
              <a:rPr lang="en-US" sz="1200"/>
              <a:t>. (n.d.). Retrieved December 19, 2024, from </a:t>
            </a:r>
            <a:r>
              <a:rPr lang="en-US" sz="1200">
                <a:hlinkClick r:id="rId5"/>
              </a:rPr>
              <a:t>tradingview.com</a:t>
            </a:r>
            <a:endParaRPr lang="en-US" sz="1200"/>
          </a:p>
        </p:txBody>
      </p:sp>
      <p:sp>
        <p:nvSpPr>
          <p:cNvPr id="9" name="TextBox 8">
            <a:extLst>
              <a:ext uri="{FF2B5EF4-FFF2-40B4-BE49-F238E27FC236}">
                <a16:creationId xmlns:a16="http://schemas.microsoft.com/office/drawing/2014/main" id="{CDC7E1DA-35D8-D251-EC00-FFB38D046860}"/>
              </a:ext>
            </a:extLst>
          </p:cNvPr>
          <p:cNvSpPr txBox="1"/>
          <p:nvPr/>
        </p:nvSpPr>
        <p:spPr>
          <a:xfrm>
            <a:off x="6707200" y="5757581"/>
            <a:ext cx="359228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Stock price:     $710.26   --&gt; </a:t>
            </a:r>
            <a:r>
              <a:rPr lang="en-US">
                <a:solidFill>
                  <a:srgbClr val="92D050"/>
                </a:solidFill>
              </a:rPr>
              <a:t>$1148</a:t>
            </a:r>
          </a:p>
          <a:p>
            <a:r>
              <a:rPr lang="en-US"/>
              <a:t>4 YEARS:</a:t>
            </a:r>
            <a:r>
              <a:rPr lang="en-US">
                <a:solidFill>
                  <a:srgbClr val="92D050"/>
                </a:solidFill>
              </a:rPr>
              <a:t> $1675</a:t>
            </a:r>
          </a:p>
        </p:txBody>
      </p:sp>
    </p:spTree>
    <p:extLst>
      <p:ext uri="{BB962C8B-B14F-4D97-AF65-F5344CB8AC3E}">
        <p14:creationId xmlns:p14="http://schemas.microsoft.com/office/powerpoint/2010/main" val="2693432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86588-5F8E-0BFE-02CA-073C6CCEC7CC}"/>
              </a:ext>
            </a:extLst>
          </p:cNvPr>
          <p:cNvSpPr>
            <a:spLocks noGrp="1"/>
          </p:cNvSpPr>
          <p:nvPr>
            <p:ph type="title"/>
          </p:nvPr>
        </p:nvSpPr>
        <p:spPr>
          <a:xfrm>
            <a:off x="3178629" y="348343"/>
            <a:ext cx="9601200" cy="1485900"/>
          </a:xfrm>
        </p:spPr>
        <p:txBody>
          <a:bodyPr/>
          <a:lstStyle/>
          <a:p>
            <a:r>
              <a:rPr lang="en-US">
                <a:latin typeface="Times New Roman" panose="02020603050405020304" pitchFamily="18" charset="0"/>
                <a:cs typeface="Times New Roman" panose="02020603050405020304" pitchFamily="18" charset="0"/>
              </a:rPr>
              <a:t>Investment thesis – ARM</a:t>
            </a:r>
          </a:p>
        </p:txBody>
      </p:sp>
      <p:sp>
        <p:nvSpPr>
          <p:cNvPr id="4" name="TextBox 3">
            <a:extLst>
              <a:ext uri="{FF2B5EF4-FFF2-40B4-BE49-F238E27FC236}">
                <a16:creationId xmlns:a16="http://schemas.microsoft.com/office/drawing/2014/main" id="{1FEC3AE3-5D29-1838-73A7-64FE50444E99}"/>
              </a:ext>
            </a:extLst>
          </p:cNvPr>
          <p:cNvSpPr txBox="1"/>
          <p:nvPr/>
        </p:nvSpPr>
        <p:spPr>
          <a:xfrm>
            <a:off x="808458" y="2121548"/>
            <a:ext cx="4518133"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b="1"/>
          </a:p>
          <a:p>
            <a:endParaRPr lang="en-US" sz="1600" b="1">
              <a:latin typeface="Franklin Gothic Book"/>
              <a:cs typeface="Times New Roman"/>
            </a:endParaRPr>
          </a:p>
          <a:p>
            <a:pPr marL="285750" indent="-285750">
              <a:buFont typeface="Calibri"/>
              <a:buChar char="-"/>
            </a:pPr>
            <a:r>
              <a:rPr lang="en-US" sz="1600">
                <a:latin typeface="Times New Roman"/>
                <a:cs typeface="Times New Roman"/>
              </a:rPr>
              <a:t>Global leader in CPUs</a:t>
            </a:r>
          </a:p>
          <a:p>
            <a:endParaRPr lang="en-US" sz="1600">
              <a:latin typeface="Times New Roman"/>
              <a:cs typeface="Times New Roman"/>
            </a:endParaRPr>
          </a:p>
          <a:p>
            <a:pPr marL="285750" indent="-285750">
              <a:buFont typeface="Calibri"/>
              <a:buChar char="-"/>
            </a:pPr>
            <a:r>
              <a:rPr lang="en-US" sz="1600">
                <a:latin typeface="Times New Roman"/>
                <a:cs typeface="Times New Roman"/>
              </a:rPr>
              <a:t> Market dominance (99%)</a:t>
            </a:r>
          </a:p>
          <a:p>
            <a:pPr marL="285750" indent="-285750">
              <a:buFont typeface="Calibri"/>
              <a:buChar char="-"/>
            </a:pPr>
            <a:endParaRPr lang="en-US" sz="1600">
              <a:latin typeface="Times New Roman"/>
              <a:cs typeface="Times New Roman"/>
            </a:endParaRPr>
          </a:p>
          <a:p>
            <a:pPr marL="285750" indent="-285750">
              <a:buFont typeface="Calibri"/>
              <a:buChar char="-"/>
            </a:pPr>
            <a:r>
              <a:rPr lang="en-US" sz="1600">
                <a:latin typeface="Times New Roman"/>
                <a:cs typeface="Times New Roman"/>
              </a:rPr>
              <a:t>Energy-efficient CPU</a:t>
            </a:r>
          </a:p>
          <a:p>
            <a:pPr marL="285750" indent="-285750">
              <a:buFont typeface="Calibri"/>
              <a:buChar char="-"/>
            </a:pPr>
            <a:endParaRPr lang="en-US" sz="1600">
              <a:latin typeface="Times New Roman"/>
              <a:cs typeface="Times New Roman"/>
            </a:endParaRPr>
          </a:p>
          <a:p>
            <a:pPr marL="285750" indent="-285750">
              <a:buFont typeface="Calibri"/>
              <a:buChar char="-"/>
            </a:pPr>
            <a:r>
              <a:rPr lang="en-US" sz="1600">
                <a:latin typeface="Times New Roman"/>
                <a:cs typeface="Times New Roman"/>
              </a:rPr>
              <a:t>Partnerships with largest companies in the world. </a:t>
            </a:r>
          </a:p>
          <a:p>
            <a:pPr marL="285750" indent="-285750">
              <a:buFont typeface="Calibri"/>
              <a:buChar char="-"/>
            </a:pPr>
            <a:endParaRPr lang="en-US" sz="1600">
              <a:latin typeface="Times New Roman"/>
              <a:cs typeface="Times New Roman"/>
            </a:endParaRPr>
          </a:p>
          <a:p>
            <a:pPr marL="285750" indent="-285750">
              <a:buFont typeface="Calibri,Sans-Serif"/>
              <a:buChar char="-"/>
            </a:pPr>
            <a:r>
              <a:rPr lang="en-US" sz="1600">
                <a:latin typeface="Times New Roman"/>
                <a:cs typeface="Times New Roman"/>
              </a:rPr>
              <a:t>Powerholder</a:t>
            </a:r>
          </a:p>
          <a:p>
            <a:pPr marL="285750" indent="-285750">
              <a:buFont typeface="Calibri,Sans-Serif"/>
              <a:buChar char="-"/>
            </a:pPr>
            <a:endParaRPr lang="en-US" sz="1600">
              <a:latin typeface="Times New Roman"/>
              <a:cs typeface="Times New Roman"/>
            </a:endParaRPr>
          </a:p>
          <a:p>
            <a:pPr marL="285750" indent="-285750">
              <a:buFont typeface="Calibri,Sans-Serif"/>
              <a:buChar char="-"/>
            </a:pPr>
            <a:r>
              <a:rPr lang="en-US" sz="1600">
                <a:latin typeface="Times New Roman"/>
                <a:cs typeface="Times New Roman"/>
              </a:rPr>
              <a:t>EBITA margin: 25%</a:t>
            </a:r>
          </a:p>
          <a:p>
            <a:pPr marL="285750" indent="-285750">
              <a:buFont typeface="Calibri,Sans-Serif"/>
              <a:buChar char="-"/>
            </a:pPr>
            <a:endParaRPr lang="en-US" sz="1600">
              <a:latin typeface="Times New Roman"/>
              <a:cs typeface="Times New Roman"/>
            </a:endParaRPr>
          </a:p>
          <a:p>
            <a:pPr marL="285750" indent="-285750">
              <a:buFont typeface="Calibri,Sans-Serif"/>
              <a:buChar char="-"/>
            </a:pPr>
            <a:r>
              <a:rPr lang="en-US" sz="1600">
                <a:latin typeface="Times New Roman"/>
                <a:cs typeface="Times New Roman"/>
              </a:rPr>
              <a:t>Undervalued: Stock price   $132.10   --&gt;   $257</a:t>
            </a:r>
          </a:p>
          <a:p>
            <a:pPr marL="285750" indent="-285750">
              <a:buFont typeface="Calibri,Sans-Serif"/>
              <a:buChar char="-"/>
            </a:pPr>
            <a:endParaRPr lang="en-US" sz="1600">
              <a:latin typeface="Times New Roman"/>
              <a:cs typeface="Times New Roman"/>
            </a:endParaRPr>
          </a:p>
          <a:p>
            <a:pPr marL="285750" indent="-285750">
              <a:buFont typeface="Calibri,Sans-Serif"/>
              <a:buChar char="-"/>
            </a:pPr>
            <a:endParaRPr lang="en-US" sz="1600">
              <a:latin typeface="Times New Roman"/>
              <a:cs typeface="Times New Roman"/>
            </a:endParaRPr>
          </a:p>
          <a:p>
            <a:pPr marL="285750" indent="-285750">
              <a:buFont typeface="Calibri"/>
              <a:buChar char="-"/>
            </a:pPr>
            <a:endParaRPr lang="en-US" sz="1600">
              <a:latin typeface="Times New Roman"/>
              <a:cs typeface="Times New Roman"/>
            </a:endParaRPr>
          </a:p>
          <a:p>
            <a:pPr marL="285750" indent="-285750">
              <a:buFont typeface="Calibri"/>
              <a:buChar char="-"/>
            </a:pPr>
            <a:endParaRPr lang="en-US" sz="1600">
              <a:latin typeface="Times New Roman"/>
              <a:cs typeface="Times New Roman"/>
            </a:endParaRPr>
          </a:p>
          <a:p>
            <a:pPr marL="285750" indent="-285750">
              <a:buFont typeface="Calibri"/>
              <a:buChar char="-"/>
            </a:pPr>
            <a:endParaRPr lang="en-US" sz="1600" b="1"/>
          </a:p>
          <a:p>
            <a:pPr marL="285750" indent="-285750">
              <a:buFont typeface="Calibri"/>
              <a:buChar char="-"/>
            </a:pPr>
            <a:endParaRPr lang="en-US" sz="1600" b="1"/>
          </a:p>
          <a:p>
            <a:pPr marL="285750" indent="-285750">
              <a:buFont typeface="Calibri"/>
              <a:buChar char="-"/>
            </a:pPr>
            <a:endParaRPr lang="en-US" sz="1600" b="1"/>
          </a:p>
          <a:p>
            <a:pPr marL="285750" indent="-285750">
              <a:buFont typeface="Calibri"/>
              <a:buChar char="-"/>
            </a:pPr>
            <a:endParaRPr lang="en-US" sz="1600" b="1"/>
          </a:p>
          <a:p>
            <a:endParaRPr lang="en-US" sz="1600"/>
          </a:p>
          <a:p>
            <a:endParaRPr lang="en-US" sz="1600"/>
          </a:p>
        </p:txBody>
      </p:sp>
      <p:pic>
        <p:nvPicPr>
          <p:cNvPr id="7" name="Picture 6" descr="File:Arm logo 2017.svg - Wikipedia">
            <a:extLst>
              <a:ext uri="{FF2B5EF4-FFF2-40B4-BE49-F238E27FC236}">
                <a16:creationId xmlns:a16="http://schemas.microsoft.com/office/drawing/2014/main" id="{C3442221-6AC7-649B-68BF-B1DCF7EA04D7}"/>
              </a:ext>
            </a:extLst>
          </p:cNvPr>
          <p:cNvPicPr>
            <a:picLocks noChangeAspect="1"/>
          </p:cNvPicPr>
          <p:nvPr/>
        </p:nvPicPr>
        <p:blipFill>
          <a:blip r:embed="rId3"/>
          <a:stretch>
            <a:fillRect/>
          </a:stretch>
        </p:blipFill>
        <p:spPr>
          <a:xfrm>
            <a:off x="1251527" y="1716324"/>
            <a:ext cx="1471660" cy="405224"/>
          </a:xfrm>
          <a:prstGeom prst="rect">
            <a:avLst/>
          </a:prstGeom>
        </p:spPr>
      </p:pic>
      <p:pic>
        <p:nvPicPr>
          <p:cNvPr id="8" name="Picture 7">
            <a:extLst>
              <a:ext uri="{FF2B5EF4-FFF2-40B4-BE49-F238E27FC236}">
                <a16:creationId xmlns:a16="http://schemas.microsoft.com/office/drawing/2014/main" id="{5D9B261E-9435-28C1-A017-2BE3FF09020B}"/>
              </a:ext>
            </a:extLst>
          </p:cNvPr>
          <p:cNvPicPr>
            <a:picLocks noChangeAspect="1"/>
          </p:cNvPicPr>
          <p:nvPr/>
        </p:nvPicPr>
        <p:blipFill>
          <a:blip r:embed="rId4"/>
          <a:stretch>
            <a:fillRect/>
          </a:stretch>
        </p:blipFill>
        <p:spPr>
          <a:xfrm>
            <a:off x="5669316" y="3585187"/>
            <a:ext cx="6215743" cy="1951265"/>
          </a:xfrm>
          <a:prstGeom prst="rect">
            <a:avLst/>
          </a:prstGeom>
        </p:spPr>
      </p:pic>
      <p:pic>
        <p:nvPicPr>
          <p:cNvPr id="9" name="Picture 8" descr="File:Arm logo 2017.svg - Wikipedia">
            <a:extLst>
              <a:ext uri="{FF2B5EF4-FFF2-40B4-BE49-F238E27FC236}">
                <a16:creationId xmlns:a16="http://schemas.microsoft.com/office/drawing/2014/main" id="{6B9A47F0-E390-0F5B-A8EE-A496526C0E76}"/>
              </a:ext>
            </a:extLst>
          </p:cNvPr>
          <p:cNvPicPr>
            <a:picLocks noChangeAspect="1"/>
          </p:cNvPicPr>
          <p:nvPr/>
        </p:nvPicPr>
        <p:blipFill>
          <a:blip r:embed="rId3"/>
          <a:stretch>
            <a:fillRect/>
          </a:stretch>
        </p:blipFill>
        <p:spPr>
          <a:xfrm>
            <a:off x="5867269" y="3296140"/>
            <a:ext cx="624224" cy="144079"/>
          </a:xfrm>
          <a:prstGeom prst="rect">
            <a:avLst/>
          </a:prstGeom>
        </p:spPr>
      </p:pic>
      <p:sp>
        <p:nvSpPr>
          <p:cNvPr id="3" name="TextBox 2">
            <a:extLst>
              <a:ext uri="{FF2B5EF4-FFF2-40B4-BE49-F238E27FC236}">
                <a16:creationId xmlns:a16="http://schemas.microsoft.com/office/drawing/2014/main" id="{5F1145A3-160A-F4AF-8CE9-418DE89E1730}"/>
              </a:ext>
            </a:extLst>
          </p:cNvPr>
          <p:cNvSpPr txBox="1"/>
          <p:nvPr/>
        </p:nvSpPr>
        <p:spPr>
          <a:xfrm>
            <a:off x="5665694" y="5538694"/>
            <a:ext cx="632908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TradingView. (n.d.). Retrieved December 19, 2024, from </a:t>
            </a:r>
            <a:r>
              <a:rPr lang="en-US" sz="1200">
                <a:hlinkClick r:id="rId5"/>
              </a:rPr>
              <a:t>tradingview.com</a:t>
            </a:r>
            <a:endParaRPr lang="en-US" sz="1200"/>
          </a:p>
        </p:txBody>
      </p:sp>
      <p:sp>
        <p:nvSpPr>
          <p:cNvPr id="6" name="TextBox 5">
            <a:extLst>
              <a:ext uri="{FF2B5EF4-FFF2-40B4-BE49-F238E27FC236}">
                <a16:creationId xmlns:a16="http://schemas.microsoft.com/office/drawing/2014/main" id="{85C4EAC7-ECE6-97C8-94B4-DA3A6EFC44CA}"/>
              </a:ext>
            </a:extLst>
          </p:cNvPr>
          <p:cNvSpPr txBox="1"/>
          <p:nvPr/>
        </p:nvSpPr>
        <p:spPr>
          <a:xfrm>
            <a:off x="7032171" y="5936875"/>
            <a:ext cx="359228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Stock price:     $132.10   --&gt;</a:t>
            </a:r>
            <a:r>
              <a:rPr lang="en-US">
                <a:solidFill>
                  <a:srgbClr val="92D050"/>
                </a:solidFill>
              </a:rPr>
              <a:t> $200</a:t>
            </a:r>
          </a:p>
          <a:p>
            <a:r>
              <a:rPr lang="en-US"/>
              <a:t>4 YEARS: </a:t>
            </a:r>
            <a:r>
              <a:rPr lang="en-US">
                <a:solidFill>
                  <a:srgbClr val="92D050"/>
                </a:solidFill>
              </a:rPr>
              <a:t>$257</a:t>
            </a:r>
          </a:p>
          <a:p>
            <a:endParaRPr lang="en-US">
              <a:solidFill>
                <a:srgbClr val="92D050"/>
              </a:solidFill>
            </a:endParaRPr>
          </a:p>
        </p:txBody>
      </p:sp>
    </p:spTree>
    <p:extLst>
      <p:ext uri="{BB962C8B-B14F-4D97-AF65-F5344CB8AC3E}">
        <p14:creationId xmlns:p14="http://schemas.microsoft.com/office/powerpoint/2010/main" val="690931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0D1B7-D5A4-4BBC-410A-56B93FDDD55C}"/>
              </a:ext>
            </a:extLst>
          </p:cNvPr>
          <p:cNvSpPr>
            <a:spLocks noGrp="1"/>
          </p:cNvSpPr>
          <p:nvPr>
            <p:ph type="title"/>
          </p:nvPr>
        </p:nvSpPr>
        <p:spPr>
          <a:xfrm>
            <a:off x="2759363" y="204849"/>
            <a:ext cx="9601200" cy="1485900"/>
          </a:xfrm>
        </p:spPr>
        <p:txBody>
          <a:bodyPr/>
          <a:lstStyle/>
          <a:p>
            <a:r>
              <a:rPr lang="en-US">
                <a:latin typeface="Times New Roman" panose="02020603050405020304" pitchFamily="18" charset="0"/>
                <a:cs typeface="Times New Roman" panose="02020603050405020304" pitchFamily="18" charset="0"/>
              </a:rPr>
              <a:t>Investment thesis - TSMC</a:t>
            </a:r>
          </a:p>
        </p:txBody>
      </p:sp>
      <p:sp>
        <p:nvSpPr>
          <p:cNvPr id="3" name="Content Placeholder 2">
            <a:extLst>
              <a:ext uri="{FF2B5EF4-FFF2-40B4-BE49-F238E27FC236}">
                <a16:creationId xmlns:a16="http://schemas.microsoft.com/office/drawing/2014/main" id="{8B9F74FD-1FD9-CA77-6355-734820B49500}"/>
              </a:ext>
            </a:extLst>
          </p:cNvPr>
          <p:cNvSpPr>
            <a:spLocks noGrp="1"/>
          </p:cNvSpPr>
          <p:nvPr>
            <p:ph idx="1"/>
          </p:nvPr>
        </p:nvSpPr>
        <p:spPr>
          <a:xfrm>
            <a:off x="699796" y="2304661"/>
            <a:ext cx="9601200" cy="3581400"/>
          </a:xfrm>
        </p:spPr>
        <p:txBody>
          <a:bodyPr vert="horz" lIns="91440" tIns="45720" rIns="91440" bIns="45720" rtlCol="0" anchor="t">
            <a:noAutofit/>
          </a:bodyPr>
          <a:lstStyle/>
          <a:p>
            <a:pPr marL="0" indent="0">
              <a:buNone/>
            </a:pPr>
            <a:endParaRPr lang="en-US" sz="1600"/>
          </a:p>
          <a:p>
            <a:pPr marL="383540" indent="-383540">
              <a:buFont typeface="Calibri" panose="020B0503020102020204" pitchFamily="34" charset="0"/>
              <a:buChar char="-"/>
            </a:pPr>
            <a:r>
              <a:rPr lang="en-US" sz="1600">
                <a:latin typeface="Times New Roman"/>
                <a:cs typeface="Times New Roman"/>
              </a:rPr>
              <a:t>Worlds largest semiconductor foundry</a:t>
            </a:r>
          </a:p>
          <a:p>
            <a:pPr marL="383540" indent="-383540">
              <a:buFont typeface="Calibri" panose="020B0503020102020204" pitchFamily="34" charset="0"/>
              <a:buChar char="-"/>
            </a:pPr>
            <a:r>
              <a:rPr lang="en-US" sz="1600">
                <a:latin typeface="Times New Roman"/>
                <a:cs typeface="Times New Roman"/>
              </a:rPr>
              <a:t>Known for leading-edge nodes such as 3nm and 5nm chips</a:t>
            </a:r>
          </a:p>
          <a:p>
            <a:pPr marL="383540" indent="-383540">
              <a:buFont typeface="Calibri" panose="020B0503020102020204" pitchFamily="34" charset="0"/>
              <a:buChar char="-"/>
            </a:pPr>
            <a:r>
              <a:rPr lang="en-US" sz="1600">
                <a:latin typeface="Times New Roman"/>
                <a:cs typeface="Times New Roman"/>
              </a:rPr>
              <a:t>2025 expansion to US and Japan</a:t>
            </a:r>
          </a:p>
          <a:p>
            <a:pPr marL="383540" indent="-383540">
              <a:buFont typeface="Calibri" panose="020B0503020102020204" pitchFamily="34" charset="0"/>
              <a:buChar char="-"/>
            </a:pPr>
            <a:r>
              <a:rPr lang="en-US" sz="1600">
                <a:latin typeface="Times New Roman"/>
                <a:cs typeface="Times New Roman"/>
              </a:rPr>
              <a:t>Holds more than 60% global foundry market</a:t>
            </a:r>
          </a:p>
          <a:p>
            <a:pPr marL="383540" indent="-383540">
              <a:buFont typeface="Calibri" panose="020B0503020102020204" pitchFamily="34" charset="0"/>
              <a:buChar char="-"/>
            </a:pPr>
            <a:r>
              <a:rPr lang="en-US" sz="1600">
                <a:latin typeface="Times New Roman"/>
                <a:cs typeface="Times New Roman"/>
              </a:rPr>
              <a:t>Partnerships with largest company in the world </a:t>
            </a:r>
          </a:p>
          <a:p>
            <a:pPr marL="383540" indent="-383540">
              <a:buFont typeface="Calibri" panose="020B0503020102020204" pitchFamily="34" charset="0"/>
              <a:buChar char="-"/>
            </a:pPr>
            <a:r>
              <a:rPr lang="en-US" sz="1600">
                <a:latin typeface="Times New Roman"/>
                <a:cs typeface="Times New Roman"/>
              </a:rPr>
              <a:t>Powerholder</a:t>
            </a:r>
          </a:p>
          <a:p>
            <a:pPr marL="383540" indent="-383540">
              <a:buFont typeface="Calibri" panose="020B0503020102020204" pitchFamily="34" charset="0"/>
              <a:buChar char="-"/>
            </a:pPr>
            <a:r>
              <a:rPr lang="en-US" sz="1600">
                <a:latin typeface="Times New Roman"/>
                <a:cs typeface="Times New Roman"/>
              </a:rPr>
              <a:t>Undervalued: Stock price    $194.64   --&gt;   $460</a:t>
            </a:r>
          </a:p>
          <a:p>
            <a:pPr marL="0" indent="0">
              <a:buNone/>
            </a:pPr>
            <a:br>
              <a:rPr lang="en-US" sz="1600"/>
            </a:br>
            <a:endParaRPr lang="en-US" sz="1600"/>
          </a:p>
        </p:txBody>
      </p:sp>
      <p:pic>
        <p:nvPicPr>
          <p:cNvPr id="4" name="Picture 3" descr="A graph on a screen&#10;&#10;Description automatically generated">
            <a:extLst>
              <a:ext uri="{FF2B5EF4-FFF2-40B4-BE49-F238E27FC236}">
                <a16:creationId xmlns:a16="http://schemas.microsoft.com/office/drawing/2014/main" id="{DCF1F76A-DB4C-4513-7836-16FE9E687DE1}"/>
              </a:ext>
            </a:extLst>
          </p:cNvPr>
          <p:cNvPicPr>
            <a:picLocks noChangeAspect="1"/>
          </p:cNvPicPr>
          <p:nvPr/>
        </p:nvPicPr>
        <p:blipFill>
          <a:blip r:embed="rId3"/>
          <a:stretch>
            <a:fillRect/>
          </a:stretch>
        </p:blipFill>
        <p:spPr>
          <a:xfrm>
            <a:off x="6095999" y="3431720"/>
            <a:ext cx="6003472" cy="1905001"/>
          </a:xfrm>
          <a:prstGeom prst="rect">
            <a:avLst/>
          </a:prstGeom>
        </p:spPr>
      </p:pic>
      <p:pic>
        <p:nvPicPr>
          <p:cNvPr id="5" name="Picture 4" descr="TSMC Logo and symbol, meaning, history, PNG">
            <a:extLst>
              <a:ext uri="{FF2B5EF4-FFF2-40B4-BE49-F238E27FC236}">
                <a16:creationId xmlns:a16="http://schemas.microsoft.com/office/drawing/2014/main" id="{70CD6FE2-1E69-93F0-39FB-58892032F658}"/>
              </a:ext>
            </a:extLst>
          </p:cNvPr>
          <p:cNvPicPr>
            <a:picLocks noChangeAspect="1"/>
          </p:cNvPicPr>
          <p:nvPr/>
        </p:nvPicPr>
        <p:blipFill>
          <a:blip r:embed="rId4"/>
          <a:stretch>
            <a:fillRect/>
          </a:stretch>
        </p:blipFill>
        <p:spPr>
          <a:xfrm>
            <a:off x="1359190" y="1471906"/>
            <a:ext cx="1334654" cy="832755"/>
          </a:xfrm>
          <a:prstGeom prst="rect">
            <a:avLst/>
          </a:prstGeom>
        </p:spPr>
      </p:pic>
      <p:pic>
        <p:nvPicPr>
          <p:cNvPr id="6" name="Picture 5" descr="TSMC Logo and symbol, meaning, history, PNG">
            <a:extLst>
              <a:ext uri="{FF2B5EF4-FFF2-40B4-BE49-F238E27FC236}">
                <a16:creationId xmlns:a16="http://schemas.microsoft.com/office/drawing/2014/main" id="{6C44F557-1A0C-19D7-F172-0562F4B28DCD}"/>
              </a:ext>
            </a:extLst>
          </p:cNvPr>
          <p:cNvPicPr>
            <a:picLocks noChangeAspect="1"/>
          </p:cNvPicPr>
          <p:nvPr/>
        </p:nvPicPr>
        <p:blipFill>
          <a:blip r:embed="rId4"/>
          <a:stretch>
            <a:fillRect/>
          </a:stretch>
        </p:blipFill>
        <p:spPr>
          <a:xfrm>
            <a:off x="6200535" y="2882380"/>
            <a:ext cx="688109" cy="424816"/>
          </a:xfrm>
          <a:prstGeom prst="rect">
            <a:avLst/>
          </a:prstGeom>
        </p:spPr>
      </p:pic>
      <p:sp>
        <p:nvSpPr>
          <p:cNvPr id="7" name="TextBox 6">
            <a:extLst>
              <a:ext uri="{FF2B5EF4-FFF2-40B4-BE49-F238E27FC236}">
                <a16:creationId xmlns:a16="http://schemas.microsoft.com/office/drawing/2014/main" id="{557AAB18-3116-1905-801B-A64560591637}"/>
              </a:ext>
            </a:extLst>
          </p:cNvPr>
          <p:cNvSpPr txBox="1"/>
          <p:nvPr/>
        </p:nvSpPr>
        <p:spPr>
          <a:xfrm>
            <a:off x="6098988" y="5336988"/>
            <a:ext cx="585096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TradingView. (n.d.). Retrieved December 19, 2024, from </a:t>
            </a:r>
            <a:r>
              <a:rPr lang="en-US" sz="1200">
                <a:hlinkClick r:id="rId5"/>
              </a:rPr>
              <a:t>tradingview.com</a:t>
            </a:r>
            <a:endParaRPr lang="en-US" sz="1200"/>
          </a:p>
        </p:txBody>
      </p:sp>
      <p:sp>
        <p:nvSpPr>
          <p:cNvPr id="9" name="TextBox 8">
            <a:extLst>
              <a:ext uri="{FF2B5EF4-FFF2-40B4-BE49-F238E27FC236}">
                <a16:creationId xmlns:a16="http://schemas.microsoft.com/office/drawing/2014/main" id="{4DE04B11-EECF-E460-3101-0721BD505715}"/>
              </a:ext>
            </a:extLst>
          </p:cNvPr>
          <p:cNvSpPr txBox="1"/>
          <p:nvPr/>
        </p:nvSpPr>
        <p:spPr>
          <a:xfrm>
            <a:off x="7233877" y="5690346"/>
            <a:ext cx="359228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Stock price:     $194.64   --&gt;</a:t>
            </a:r>
            <a:r>
              <a:rPr lang="en-US">
                <a:solidFill>
                  <a:srgbClr val="92D050"/>
                </a:solidFill>
              </a:rPr>
              <a:t> $265</a:t>
            </a:r>
          </a:p>
          <a:p>
            <a:r>
              <a:rPr lang="en-US"/>
              <a:t>4 YEARS: </a:t>
            </a:r>
            <a:r>
              <a:rPr lang="en-US">
                <a:solidFill>
                  <a:srgbClr val="92D050"/>
                </a:solidFill>
              </a:rPr>
              <a:t>$460</a:t>
            </a:r>
          </a:p>
        </p:txBody>
      </p:sp>
    </p:spTree>
    <p:extLst>
      <p:ext uri="{BB962C8B-B14F-4D97-AF65-F5344CB8AC3E}">
        <p14:creationId xmlns:p14="http://schemas.microsoft.com/office/powerpoint/2010/main" val="3044115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E9AA6-2E2F-B4E5-E80D-EE28D892C5BE}"/>
              </a:ext>
            </a:extLst>
          </p:cNvPr>
          <p:cNvSpPr>
            <a:spLocks noGrp="1"/>
          </p:cNvSpPr>
          <p:nvPr>
            <p:ph type="title"/>
          </p:nvPr>
        </p:nvSpPr>
        <p:spPr>
          <a:xfrm>
            <a:off x="1726164" y="329285"/>
            <a:ext cx="9601200" cy="1026459"/>
          </a:xfrm>
        </p:spPr>
        <p:txBody>
          <a:bodyPr/>
          <a:lstStyle/>
          <a:p>
            <a:r>
              <a:rPr lang="en-US">
                <a:latin typeface="Times New Roman" panose="02020603050405020304" pitchFamily="18" charset="0"/>
                <a:cs typeface="Times New Roman" panose="02020603050405020304" pitchFamily="18" charset="0"/>
              </a:rPr>
              <a:t>Investment Thesis – SHORT CALL </a:t>
            </a:r>
          </a:p>
        </p:txBody>
      </p:sp>
      <p:sp>
        <p:nvSpPr>
          <p:cNvPr id="3" name="Content Placeholder 2">
            <a:extLst>
              <a:ext uri="{FF2B5EF4-FFF2-40B4-BE49-F238E27FC236}">
                <a16:creationId xmlns:a16="http://schemas.microsoft.com/office/drawing/2014/main" id="{F0D537CA-A3E6-1D95-AC32-4B402CCC0381}"/>
              </a:ext>
            </a:extLst>
          </p:cNvPr>
          <p:cNvSpPr>
            <a:spLocks noGrp="1"/>
          </p:cNvSpPr>
          <p:nvPr>
            <p:ph idx="1"/>
          </p:nvPr>
        </p:nvSpPr>
        <p:spPr>
          <a:xfrm>
            <a:off x="1491343" y="1464128"/>
            <a:ext cx="9601200" cy="4751614"/>
          </a:xfrm>
        </p:spPr>
        <p:txBody>
          <a:bodyPr vert="horz" lIns="91440" tIns="45720" rIns="91440" bIns="45720" rtlCol="0" anchor="t">
            <a:normAutofit/>
          </a:bodyPr>
          <a:lstStyle/>
          <a:p>
            <a:pPr marL="383540" indent="-383540"/>
            <a:r>
              <a:rPr lang="en-US" sz="1600" b="1">
                <a:latin typeface="Times New Roman"/>
                <a:ea typeface="+mn-lt"/>
                <a:cs typeface="Times New Roman"/>
              </a:rPr>
              <a:t>BPO/IT Services Pressure from AI:</a:t>
            </a:r>
            <a:r>
              <a:rPr lang="en-US" sz="1600">
                <a:latin typeface="Times New Roman"/>
                <a:ea typeface="+mn-lt"/>
                <a:cs typeface="Times New Roman"/>
              </a:rPr>
              <a:t> Both companies face significant challenges in the BPO sector, where AI-driven automation is increasingly replacing labor-intensive outsourcing solutions.</a:t>
            </a:r>
          </a:p>
          <a:p>
            <a:pPr marL="383540" indent="-383540"/>
            <a:r>
              <a:rPr lang="en-US" sz="1600" b="1">
                <a:latin typeface="Times New Roman"/>
                <a:ea typeface="+mn-lt"/>
                <a:cs typeface="Times New Roman"/>
              </a:rPr>
              <a:t>AI Replacing BPO/IT Services:</a:t>
            </a:r>
            <a:r>
              <a:rPr lang="en-US" sz="1600">
                <a:latin typeface="Times New Roman"/>
                <a:ea typeface="+mn-lt"/>
                <a:cs typeface="Times New Roman"/>
              </a:rPr>
              <a:t> AI-driven automation threatens BPO/IT revenue streams for both companies.</a:t>
            </a:r>
            <a:endParaRPr lang="en-US" sz="1600"/>
          </a:p>
          <a:p>
            <a:pPr marL="383540" indent="-383540"/>
            <a:r>
              <a:rPr lang="en-US" sz="1600" b="1">
                <a:latin typeface="Times New Roman"/>
                <a:ea typeface="+mn-lt"/>
                <a:cs typeface="+mn-lt"/>
              </a:rPr>
              <a:t>Revenue Decline</a:t>
            </a:r>
            <a:r>
              <a:rPr lang="en-US" sz="1600">
                <a:latin typeface="Times New Roman"/>
                <a:ea typeface="+mn-lt"/>
                <a:cs typeface="+mn-lt"/>
              </a:rPr>
              <a:t>:  Wipro: Reported $2.66 billion in revenue, down by 1.0% YoY, missing analyst consensus ($2.67 billion). Infosys: Reported $4.58 billion in revenue, missing analyst estimates ($4.63 billion), driven by a slowdown in traditional BPO services.</a:t>
            </a:r>
            <a:endParaRPr lang="en-US" sz="1600"/>
          </a:p>
          <a:p>
            <a:pPr marL="383540" indent="-383540"/>
            <a:endParaRPr lang="en-US" sz="1600">
              <a:latin typeface="Times New Roman"/>
              <a:cs typeface="Times New Roman"/>
            </a:endParaRPr>
          </a:p>
          <a:p>
            <a:pPr marL="383540" indent="-383540"/>
            <a:endParaRPr lang="en-US" sz="1600">
              <a:latin typeface="Times New Roman"/>
              <a:cs typeface="Times New Roman"/>
            </a:endParaRPr>
          </a:p>
          <a:p>
            <a:pPr marL="383540" indent="-383540"/>
            <a:endParaRPr lang="en-US" sz="1600">
              <a:latin typeface="Times New Roman"/>
              <a:cs typeface="Times New Roman"/>
            </a:endParaRPr>
          </a:p>
          <a:p>
            <a:pPr marL="383540" indent="-383540"/>
            <a:endParaRPr lang="en-US" sz="1600">
              <a:latin typeface="Times New Roman"/>
              <a:cs typeface="Times New Roman"/>
            </a:endParaRPr>
          </a:p>
          <a:p>
            <a:pPr marL="0" indent="0">
              <a:buNone/>
            </a:pPr>
            <a:endParaRPr lang="en-US" sz="1600">
              <a:latin typeface="Times New Roman"/>
              <a:cs typeface="Times New Roman"/>
            </a:endParaRPr>
          </a:p>
          <a:p>
            <a:pPr marL="383540" indent="-383540"/>
            <a:endParaRPr lang="en-US" sz="1600">
              <a:latin typeface="Times New Roman"/>
              <a:cs typeface="Times New Roman"/>
            </a:endParaRPr>
          </a:p>
        </p:txBody>
      </p:sp>
      <p:pic>
        <p:nvPicPr>
          <p:cNvPr id="10" name="Graphic 9">
            <a:extLst>
              <a:ext uri="{FF2B5EF4-FFF2-40B4-BE49-F238E27FC236}">
                <a16:creationId xmlns:a16="http://schemas.microsoft.com/office/drawing/2014/main" id="{F914C779-917B-00E0-5BF7-2901A29B46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35765" y="3522208"/>
            <a:ext cx="820511" cy="649061"/>
          </a:xfrm>
          <a:prstGeom prst="rect">
            <a:avLst/>
          </a:prstGeom>
        </p:spPr>
      </p:pic>
      <p:pic>
        <p:nvPicPr>
          <p:cNvPr id="14" name="Graphic 13" descr="A blue text on a black background&#10;&#10;Description automatically generated">
            <a:extLst>
              <a:ext uri="{FF2B5EF4-FFF2-40B4-BE49-F238E27FC236}">
                <a16:creationId xmlns:a16="http://schemas.microsoft.com/office/drawing/2014/main" id="{CA5AA585-EAD1-32B4-6DEE-191DD35D1A9E}"/>
              </a:ext>
            </a:extLst>
          </p:cNvPr>
          <p:cNvPicPr>
            <a:picLocks noChangeAspect="1"/>
          </p:cNvPicPr>
          <p:nvPr/>
        </p:nvPicPr>
        <p:blipFill>
          <a:blip r:embed="rId5"/>
          <a:stretch>
            <a:fillRect/>
          </a:stretch>
        </p:blipFill>
        <p:spPr>
          <a:xfrm>
            <a:off x="8730727" y="3429678"/>
            <a:ext cx="1071472" cy="1013732"/>
          </a:xfrm>
          <a:prstGeom prst="rect">
            <a:avLst/>
          </a:prstGeom>
        </p:spPr>
      </p:pic>
      <p:pic>
        <p:nvPicPr>
          <p:cNvPr id="6" name="Picture 5" descr="A graph on a screen&#10;&#10;Description automatically generated">
            <a:extLst>
              <a:ext uri="{FF2B5EF4-FFF2-40B4-BE49-F238E27FC236}">
                <a16:creationId xmlns:a16="http://schemas.microsoft.com/office/drawing/2014/main" id="{0C29E137-F01D-920B-507A-DDBAFCD585E0}"/>
              </a:ext>
            </a:extLst>
          </p:cNvPr>
          <p:cNvPicPr>
            <a:picLocks noChangeAspect="1"/>
          </p:cNvPicPr>
          <p:nvPr/>
        </p:nvPicPr>
        <p:blipFill>
          <a:blip r:embed="rId6"/>
          <a:stretch>
            <a:fillRect/>
          </a:stretch>
        </p:blipFill>
        <p:spPr>
          <a:xfrm>
            <a:off x="1027105" y="4279653"/>
            <a:ext cx="5263244" cy="1649187"/>
          </a:xfrm>
          <a:prstGeom prst="rect">
            <a:avLst/>
          </a:prstGeom>
        </p:spPr>
      </p:pic>
      <p:pic>
        <p:nvPicPr>
          <p:cNvPr id="8" name="Picture 7" descr="A graph on a screen&#10;&#10;Description automatically generated">
            <a:extLst>
              <a:ext uri="{FF2B5EF4-FFF2-40B4-BE49-F238E27FC236}">
                <a16:creationId xmlns:a16="http://schemas.microsoft.com/office/drawing/2014/main" id="{589892FC-7158-FD82-2D7C-3A3EB7F85E04}"/>
              </a:ext>
            </a:extLst>
          </p:cNvPr>
          <p:cNvPicPr>
            <a:picLocks noChangeAspect="1"/>
          </p:cNvPicPr>
          <p:nvPr/>
        </p:nvPicPr>
        <p:blipFill>
          <a:blip r:embed="rId7"/>
          <a:stretch>
            <a:fillRect/>
          </a:stretch>
        </p:blipFill>
        <p:spPr>
          <a:xfrm>
            <a:off x="6662057" y="4275364"/>
            <a:ext cx="5214258" cy="1649186"/>
          </a:xfrm>
          <a:prstGeom prst="rect">
            <a:avLst/>
          </a:prstGeom>
        </p:spPr>
      </p:pic>
      <p:sp>
        <p:nvSpPr>
          <p:cNvPr id="15" name="TextBox 14">
            <a:extLst>
              <a:ext uri="{FF2B5EF4-FFF2-40B4-BE49-F238E27FC236}">
                <a16:creationId xmlns:a16="http://schemas.microsoft.com/office/drawing/2014/main" id="{82336731-917E-7989-23AB-5FCA6ED0A640}"/>
              </a:ext>
            </a:extLst>
          </p:cNvPr>
          <p:cNvSpPr txBox="1"/>
          <p:nvPr/>
        </p:nvSpPr>
        <p:spPr>
          <a:xfrm>
            <a:off x="2079171" y="6172199"/>
            <a:ext cx="35922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Stock price:     $3.71   --&gt; </a:t>
            </a:r>
            <a:r>
              <a:rPr lang="en-US">
                <a:solidFill>
                  <a:srgbClr val="FF0000"/>
                </a:solidFill>
              </a:rPr>
              <a:t>$2.50</a:t>
            </a:r>
          </a:p>
        </p:txBody>
      </p:sp>
      <p:sp>
        <p:nvSpPr>
          <p:cNvPr id="17" name="TextBox 16">
            <a:extLst>
              <a:ext uri="{FF2B5EF4-FFF2-40B4-BE49-F238E27FC236}">
                <a16:creationId xmlns:a16="http://schemas.microsoft.com/office/drawing/2014/main" id="{906667D4-2976-1FF8-A059-5FEBA73EA963}"/>
              </a:ext>
            </a:extLst>
          </p:cNvPr>
          <p:cNvSpPr txBox="1"/>
          <p:nvPr/>
        </p:nvSpPr>
        <p:spPr>
          <a:xfrm>
            <a:off x="7473042" y="6183085"/>
            <a:ext cx="35922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Stock price:     $23.42   --&gt; </a:t>
            </a:r>
            <a:r>
              <a:rPr lang="en-US">
                <a:solidFill>
                  <a:srgbClr val="FF0000"/>
                </a:solidFill>
              </a:rPr>
              <a:t>$17.0</a:t>
            </a:r>
          </a:p>
        </p:txBody>
      </p:sp>
    </p:spTree>
    <p:extLst>
      <p:ext uri="{BB962C8B-B14F-4D97-AF65-F5344CB8AC3E}">
        <p14:creationId xmlns:p14="http://schemas.microsoft.com/office/powerpoint/2010/main" val="2626491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A2B4B-EA4C-D34E-35A3-A95E9ACA463D}"/>
              </a:ext>
            </a:extLst>
          </p:cNvPr>
          <p:cNvSpPr>
            <a:spLocks noGrp="1"/>
          </p:cNvSpPr>
          <p:nvPr>
            <p:ph type="title"/>
          </p:nvPr>
        </p:nvSpPr>
        <p:spPr>
          <a:xfrm>
            <a:off x="3191069" y="319528"/>
            <a:ext cx="9601200" cy="1485900"/>
          </a:xfrm>
        </p:spPr>
        <p:txBody>
          <a:bodyPr/>
          <a:lstStyle/>
          <a:p>
            <a:r>
              <a:rPr lang="en-US">
                <a:latin typeface="Times New Roman" panose="02020603050405020304" pitchFamily="18" charset="0"/>
                <a:cs typeface="Times New Roman" panose="02020603050405020304" pitchFamily="18" charset="0"/>
              </a:rPr>
              <a:t>Investment horizon </a:t>
            </a:r>
          </a:p>
        </p:txBody>
      </p:sp>
      <p:graphicFrame>
        <p:nvGraphicFramePr>
          <p:cNvPr id="7" name="Content Placeholder 6">
            <a:extLst>
              <a:ext uri="{FF2B5EF4-FFF2-40B4-BE49-F238E27FC236}">
                <a16:creationId xmlns:a16="http://schemas.microsoft.com/office/drawing/2014/main" id="{10F0A9A4-169D-4427-36BF-7D467056E5CB}"/>
              </a:ext>
            </a:extLst>
          </p:cNvPr>
          <p:cNvGraphicFramePr>
            <a:graphicFrameLocks noGrp="1"/>
          </p:cNvGraphicFramePr>
          <p:nvPr>
            <p:ph idx="1"/>
            <p:extLst>
              <p:ext uri="{D42A27DB-BD31-4B8C-83A1-F6EECF244321}">
                <p14:modId xmlns:p14="http://schemas.microsoft.com/office/powerpoint/2010/main" val="1821075239"/>
              </p:ext>
            </p:extLst>
          </p:nvPr>
        </p:nvGraphicFramePr>
        <p:xfrm>
          <a:off x="1372809" y="2183190"/>
          <a:ext cx="10055352" cy="3229961"/>
        </p:xfrm>
        <a:graphic>
          <a:graphicData uri="http://schemas.openxmlformats.org/drawingml/2006/table">
            <a:tbl>
              <a:tblPr bandRow="1">
                <a:tableStyleId>{5C22544A-7EE6-4342-B048-85BDC9FD1C3A}</a:tableStyleId>
              </a:tblPr>
              <a:tblGrid>
                <a:gridCol w="3316940">
                  <a:extLst>
                    <a:ext uri="{9D8B030D-6E8A-4147-A177-3AD203B41FA5}">
                      <a16:colId xmlns:a16="http://schemas.microsoft.com/office/drawing/2014/main" val="2939193262"/>
                    </a:ext>
                  </a:extLst>
                </a:gridCol>
                <a:gridCol w="1404470">
                  <a:extLst>
                    <a:ext uri="{9D8B030D-6E8A-4147-A177-3AD203B41FA5}">
                      <a16:colId xmlns:a16="http://schemas.microsoft.com/office/drawing/2014/main" val="4197229995"/>
                    </a:ext>
                  </a:extLst>
                </a:gridCol>
                <a:gridCol w="1534088">
                  <a:extLst>
                    <a:ext uri="{9D8B030D-6E8A-4147-A177-3AD203B41FA5}">
                      <a16:colId xmlns:a16="http://schemas.microsoft.com/office/drawing/2014/main" val="501951703"/>
                    </a:ext>
                  </a:extLst>
                </a:gridCol>
                <a:gridCol w="824640">
                  <a:extLst>
                    <a:ext uri="{9D8B030D-6E8A-4147-A177-3AD203B41FA5}">
                      <a16:colId xmlns:a16="http://schemas.microsoft.com/office/drawing/2014/main" val="676652615"/>
                    </a:ext>
                  </a:extLst>
                </a:gridCol>
                <a:gridCol w="706835">
                  <a:extLst>
                    <a:ext uri="{9D8B030D-6E8A-4147-A177-3AD203B41FA5}">
                      <a16:colId xmlns:a16="http://schemas.microsoft.com/office/drawing/2014/main" val="598376299"/>
                    </a:ext>
                  </a:extLst>
                </a:gridCol>
                <a:gridCol w="659714">
                  <a:extLst>
                    <a:ext uri="{9D8B030D-6E8A-4147-A177-3AD203B41FA5}">
                      <a16:colId xmlns:a16="http://schemas.microsoft.com/office/drawing/2014/main" val="340723833"/>
                    </a:ext>
                  </a:extLst>
                </a:gridCol>
                <a:gridCol w="737808">
                  <a:extLst>
                    <a:ext uri="{9D8B030D-6E8A-4147-A177-3AD203B41FA5}">
                      <a16:colId xmlns:a16="http://schemas.microsoft.com/office/drawing/2014/main" val="3029333269"/>
                    </a:ext>
                  </a:extLst>
                </a:gridCol>
                <a:gridCol w="870857">
                  <a:extLst>
                    <a:ext uri="{9D8B030D-6E8A-4147-A177-3AD203B41FA5}">
                      <a16:colId xmlns:a16="http://schemas.microsoft.com/office/drawing/2014/main" val="2863239682"/>
                    </a:ext>
                  </a:extLst>
                </a:gridCol>
              </a:tblGrid>
              <a:tr h="559032">
                <a:tc>
                  <a:txBody>
                    <a:bodyPr/>
                    <a:lstStyle/>
                    <a:p>
                      <a:pPr fontAlgn="b"/>
                      <a:r>
                        <a:rPr lang="en-US" sz="1600" b="1">
                          <a:effectLst/>
                          <a:latin typeface="Times New Roman"/>
                          <a:cs typeface="Times New Roman"/>
                        </a:rPr>
                        <a:t>Company</a:t>
                      </a:r>
                    </a:p>
                  </a:txBody>
                  <a:tcPr marL="9525" marR="9525" marT="9525" anchor="b">
                    <a:lnL>
                      <a:noFill/>
                    </a:lnL>
                    <a:lnR>
                      <a:noFill/>
                    </a:lnR>
                    <a:lnT>
                      <a:noFill/>
                    </a:lnT>
                    <a:lnB>
                      <a:noFill/>
                    </a:lnB>
                    <a:noFill/>
                  </a:tcPr>
                </a:tc>
                <a:tc>
                  <a:txBody>
                    <a:bodyPr/>
                    <a:lstStyle/>
                    <a:p>
                      <a:pPr fontAlgn="b"/>
                      <a:r>
                        <a:rPr lang="en-US" sz="1600" b="1">
                          <a:effectLst/>
                          <a:latin typeface="Times New Roman"/>
                          <a:cs typeface="Times New Roman"/>
                        </a:rPr>
                        <a:t>Holding Periods</a:t>
                      </a:r>
                    </a:p>
                  </a:txBody>
                  <a:tcPr marL="9525" marR="9525" marT="9525" anchor="b">
                    <a:lnL>
                      <a:noFill/>
                    </a:lnL>
                    <a:lnR>
                      <a:noFill/>
                    </a:lnR>
                    <a:lnT>
                      <a:noFill/>
                    </a:lnT>
                    <a:lnB>
                      <a:noFill/>
                    </a:lnB>
                    <a:noFill/>
                  </a:tcPr>
                </a:tc>
                <a:tc>
                  <a:txBody>
                    <a:bodyPr/>
                    <a:lstStyle/>
                    <a:p>
                      <a:pPr algn="ctr" fontAlgn="b"/>
                      <a:r>
                        <a:rPr lang="en-US" sz="1600" b="1">
                          <a:effectLst/>
                          <a:latin typeface="Times New Roman"/>
                          <a:cs typeface="Times New Roman"/>
                        </a:rPr>
                        <a:t>Portfolio Allocation</a:t>
                      </a:r>
                    </a:p>
                  </a:txBody>
                  <a:tcPr marL="9525" marR="9525" marT="9525" anchor="b">
                    <a:lnL>
                      <a:noFill/>
                    </a:lnL>
                    <a:lnR>
                      <a:noFill/>
                    </a:lnR>
                    <a:lnT>
                      <a:noFill/>
                    </a:lnT>
                    <a:lnB>
                      <a:noFill/>
                    </a:lnB>
                    <a:noFill/>
                  </a:tcPr>
                </a:tc>
                <a:tc>
                  <a:txBody>
                    <a:bodyPr/>
                    <a:lstStyle/>
                    <a:p>
                      <a:pPr algn="ctr" fontAlgn="b"/>
                      <a:r>
                        <a:rPr lang="en-US" sz="1600" b="1">
                          <a:effectLst/>
                          <a:latin typeface="Times New Roman"/>
                          <a:cs typeface="Times New Roman"/>
                        </a:rPr>
                        <a:t>Entry Price</a:t>
                      </a:r>
                    </a:p>
                  </a:txBody>
                  <a:tcPr marL="9525" marR="9525" marT="9525" anchor="b">
                    <a:lnL>
                      <a:noFill/>
                    </a:lnL>
                    <a:lnR>
                      <a:noFill/>
                    </a:lnR>
                    <a:lnT>
                      <a:noFill/>
                    </a:lnT>
                    <a:lnB>
                      <a:noFill/>
                    </a:lnB>
                    <a:noFill/>
                  </a:tcPr>
                </a:tc>
                <a:tc>
                  <a:txBody>
                    <a:bodyPr/>
                    <a:lstStyle/>
                    <a:p>
                      <a:pPr algn="ctr" fontAlgn="b"/>
                      <a:r>
                        <a:rPr lang="en-US" sz="1600" b="1">
                          <a:effectLst/>
                          <a:latin typeface="Times New Roman"/>
                          <a:cs typeface="Times New Roman"/>
                        </a:rPr>
                        <a:t>Exist Price</a:t>
                      </a:r>
                    </a:p>
                  </a:txBody>
                  <a:tcPr marL="9525" marR="9525" marT="9525" anchor="b">
                    <a:lnL>
                      <a:noFill/>
                    </a:lnL>
                    <a:lnR>
                      <a:noFill/>
                    </a:lnR>
                    <a:lnT>
                      <a:noFill/>
                    </a:lnT>
                    <a:lnB>
                      <a:noFill/>
                    </a:lnB>
                    <a:noFill/>
                  </a:tcPr>
                </a:tc>
                <a:tc>
                  <a:txBody>
                    <a:bodyPr/>
                    <a:lstStyle/>
                    <a:p>
                      <a:pPr algn="ctr" fontAlgn="b"/>
                      <a:r>
                        <a:rPr lang="en-US" sz="1600" b="1">
                          <a:effectLst/>
                          <a:latin typeface="Times New Roman"/>
                          <a:cs typeface="Times New Roman"/>
                        </a:rPr>
                        <a:t>Stop Loss</a:t>
                      </a:r>
                    </a:p>
                  </a:txBody>
                  <a:tcPr marL="9525" marR="9525" marT="9525" anchor="b">
                    <a:lnL>
                      <a:noFill/>
                    </a:lnL>
                    <a:lnR>
                      <a:noFill/>
                    </a:lnR>
                    <a:lnT>
                      <a:noFill/>
                    </a:lnT>
                    <a:lnB>
                      <a:noFill/>
                    </a:lnB>
                    <a:noFill/>
                  </a:tcPr>
                </a:tc>
                <a:tc>
                  <a:txBody>
                    <a:bodyPr/>
                    <a:lstStyle/>
                    <a:p>
                      <a:pPr algn="ctr" fontAlgn="b"/>
                      <a:r>
                        <a:rPr lang="en-US" sz="1600" b="1">
                          <a:effectLst/>
                          <a:latin typeface="Times New Roman"/>
                          <a:cs typeface="Times New Roman"/>
                        </a:rPr>
                        <a:t>Max return</a:t>
                      </a:r>
                    </a:p>
                  </a:txBody>
                  <a:tcPr marL="9525" marR="9525" marT="9525" anchor="b">
                    <a:lnL>
                      <a:noFill/>
                    </a:lnL>
                    <a:lnR>
                      <a:noFill/>
                    </a:lnR>
                    <a:lnT>
                      <a:noFill/>
                    </a:lnT>
                    <a:lnB>
                      <a:noFill/>
                    </a:lnB>
                    <a:noFill/>
                  </a:tcPr>
                </a:tc>
                <a:tc>
                  <a:txBody>
                    <a:bodyPr/>
                    <a:lstStyle/>
                    <a:p>
                      <a:pPr algn="ctr" fontAlgn="b"/>
                      <a:r>
                        <a:rPr lang="en-US" sz="1600" b="1">
                          <a:effectLst/>
                          <a:latin typeface="Times New Roman"/>
                          <a:cs typeface="Times New Roman"/>
                        </a:rPr>
                        <a:t>Max loss</a:t>
                      </a:r>
                    </a:p>
                  </a:txBody>
                  <a:tcPr marL="9525" marR="9525" marT="9525" anchor="b">
                    <a:lnL>
                      <a:noFill/>
                    </a:lnL>
                    <a:lnR>
                      <a:noFill/>
                    </a:lnR>
                    <a:lnT>
                      <a:noFill/>
                    </a:lnT>
                    <a:lnB>
                      <a:noFill/>
                    </a:lnB>
                    <a:noFill/>
                  </a:tcPr>
                </a:tc>
                <a:extLst>
                  <a:ext uri="{0D108BD9-81ED-4DB2-BD59-A6C34878D82A}">
                    <a16:rowId xmlns:a16="http://schemas.microsoft.com/office/drawing/2014/main" val="2222943520"/>
                  </a:ext>
                </a:extLst>
              </a:tr>
              <a:tr h="310573">
                <a:tc>
                  <a:txBody>
                    <a:bodyPr/>
                    <a:lstStyle/>
                    <a:p>
                      <a:pPr fontAlgn="b"/>
                      <a:r>
                        <a:rPr lang="en-US" sz="1600">
                          <a:effectLst/>
                          <a:latin typeface="Times New Roman"/>
                          <a:cs typeface="Times New Roman"/>
                        </a:rPr>
                        <a:t>ASML Holding N.V.</a:t>
                      </a:r>
                    </a:p>
                  </a:txBody>
                  <a:tcPr marL="9525" marR="9525" marT="9525" anchor="b">
                    <a:lnL>
                      <a:noFill/>
                    </a:lnL>
                    <a:lnR>
                      <a:noFill/>
                    </a:lnR>
                    <a:lnT>
                      <a:noFill/>
                    </a:lnT>
                    <a:lnB>
                      <a:noFill/>
                    </a:lnB>
                    <a:noFill/>
                  </a:tcPr>
                </a:tc>
                <a:tc>
                  <a:txBody>
                    <a:bodyPr/>
                    <a:lstStyle/>
                    <a:p>
                      <a:pPr fontAlgn="b"/>
                      <a:r>
                        <a:rPr lang="en-US" sz="1600">
                          <a:effectLst/>
                          <a:latin typeface="Times New Roman"/>
                          <a:cs typeface="Times New Roman"/>
                        </a:rPr>
                        <a:t>4 Years</a:t>
                      </a:r>
                    </a:p>
                  </a:txBody>
                  <a:tcPr marL="9525" marR="9525" marT="9525" anchor="b">
                    <a:lnL>
                      <a:noFill/>
                    </a:lnL>
                    <a:lnR>
                      <a:noFill/>
                    </a:lnR>
                    <a:lnT>
                      <a:noFill/>
                    </a:lnT>
                    <a:lnB>
                      <a:noFill/>
                    </a:lnB>
                    <a:noFill/>
                  </a:tcPr>
                </a:tc>
                <a:tc>
                  <a:txBody>
                    <a:bodyPr/>
                    <a:lstStyle/>
                    <a:p>
                      <a:pPr algn="r" fontAlgn="b"/>
                      <a:r>
                        <a:rPr lang="en-US" sz="1600">
                          <a:effectLst/>
                          <a:latin typeface="Times New Roman"/>
                          <a:cs typeface="Times New Roman"/>
                        </a:rPr>
                        <a:t>$1,080,000,000 </a:t>
                      </a:r>
                    </a:p>
                  </a:txBody>
                  <a:tcPr marL="9525" marR="9525" marT="9525" anchor="b">
                    <a:lnL>
                      <a:noFill/>
                    </a:lnL>
                    <a:lnR>
                      <a:noFill/>
                    </a:lnR>
                    <a:lnT>
                      <a:noFill/>
                    </a:lnT>
                    <a:lnB>
                      <a:noFill/>
                    </a:lnB>
                    <a:noFill/>
                  </a:tcPr>
                </a:tc>
                <a:tc>
                  <a:txBody>
                    <a:bodyPr/>
                    <a:lstStyle/>
                    <a:p>
                      <a:pPr algn="ctr" fontAlgn="b"/>
                      <a:r>
                        <a:rPr lang="en-US" sz="1600">
                          <a:effectLst/>
                          <a:latin typeface="Times New Roman"/>
                          <a:cs typeface="Times New Roman"/>
                        </a:rPr>
                        <a:t>$715</a:t>
                      </a:r>
                    </a:p>
                  </a:txBody>
                  <a:tcPr marL="9525" marR="9525" marT="9525" anchor="b">
                    <a:lnL>
                      <a:noFill/>
                    </a:lnL>
                    <a:lnR>
                      <a:noFill/>
                    </a:lnR>
                    <a:lnT>
                      <a:noFill/>
                    </a:lnT>
                    <a:lnB>
                      <a:noFill/>
                    </a:lnB>
                    <a:noFill/>
                  </a:tcPr>
                </a:tc>
                <a:tc>
                  <a:txBody>
                    <a:bodyPr/>
                    <a:lstStyle/>
                    <a:p>
                      <a:pPr algn="ctr" fontAlgn="b"/>
                      <a:r>
                        <a:rPr lang="en-US" sz="1600">
                          <a:effectLst/>
                          <a:latin typeface="Times New Roman"/>
                          <a:cs typeface="Times New Roman"/>
                        </a:rPr>
                        <a:t>$1,675</a:t>
                      </a:r>
                    </a:p>
                  </a:txBody>
                  <a:tcPr marL="9525" marR="9525" marT="9525" anchor="b">
                    <a:lnL>
                      <a:noFill/>
                    </a:lnL>
                    <a:lnR>
                      <a:noFill/>
                    </a:lnR>
                    <a:lnT>
                      <a:noFill/>
                    </a:lnT>
                    <a:lnB>
                      <a:noFill/>
                    </a:lnB>
                    <a:noFill/>
                  </a:tcPr>
                </a:tc>
                <a:tc>
                  <a:txBody>
                    <a:bodyPr/>
                    <a:lstStyle/>
                    <a:p>
                      <a:pPr algn="ctr" fontAlgn="b"/>
                      <a:r>
                        <a:rPr lang="en-US" sz="1600">
                          <a:effectLst/>
                          <a:latin typeface="Times New Roman"/>
                          <a:cs typeface="Times New Roman"/>
                        </a:rPr>
                        <a:t>$675</a:t>
                      </a:r>
                    </a:p>
                  </a:txBody>
                  <a:tcPr marL="9525" marR="9525" marT="9525" anchor="b">
                    <a:lnL>
                      <a:noFill/>
                    </a:lnL>
                    <a:lnR>
                      <a:noFill/>
                    </a:lnR>
                    <a:lnT>
                      <a:noFill/>
                    </a:lnT>
                    <a:lnB>
                      <a:noFill/>
                    </a:lnB>
                    <a:noFill/>
                  </a:tcPr>
                </a:tc>
                <a:tc>
                  <a:txBody>
                    <a:bodyPr/>
                    <a:lstStyle/>
                    <a:p>
                      <a:pPr algn="ctr" fontAlgn="b"/>
                      <a:r>
                        <a:rPr lang="en-US" sz="1600">
                          <a:effectLst/>
                          <a:latin typeface="Times New Roman"/>
                          <a:cs typeface="Times New Roman"/>
                        </a:rPr>
                        <a:t>134.2%</a:t>
                      </a:r>
                    </a:p>
                  </a:txBody>
                  <a:tcPr marL="9525" marR="9525" marT="9525" anchor="b">
                    <a:lnL>
                      <a:noFill/>
                    </a:lnL>
                    <a:lnR>
                      <a:noFill/>
                    </a:lnR>
                    <a:lnT>
                      <a:noFill/>
                    </a:lnT>
                    <a:lnB>
                      <a:noFill/>
                    </a:lnB>
                    <a:noFill/>
                  </a:tcPr>
                </a:tc>
                <a:tc>
                  <a:txBody>
                    <a:bodyPr/>
                    <a:lstStyle/>
                    <a:p>
                      <a:pPr algn="ctr" fontAlgn="b"/>
                      <a:r>
                        <a:rPr lang="en-US" sz="1600">
                          <a:effectLst/>
                          <a:latin typeface="Times New Roman"/>
                          <a:cs typeface="Times New Roman"/>
                        </a:rPr>
                        <a:t>-5.5%</a:t>
                      </a:r>
                    </a:p>
                  </a:txBody>
                  <a:tcPr marL="9525" marR="9525" marT="9525" anchor="b">
                    <a:lnL>
                      <a:noFill/>
                    </a:lnL>
                    <a:lnR>
                      <a:noFill/>
                    </a:lnR>
                    <a:lnT>
                      <a:noFill/>
                    </a:lnT>
                    <a:lnB>
                      <a:noFill/>
                    </a:lnB>
                    <a:noFill/>
                  </a:tcPr>
                </a:tc>
                <a:extLst>
                  <a:ext uri="{0D108BD9-81ED-4DB2-BD59-A6C34878D82A}">
                    <a16:rowId xmlns:a16="http://schemas.microsoft.com/office/drawing/2014/main" val="1628450612"/>
                  </a:ext>
                </a:extLst>
              </a:tr>
              <a:tr h="310573">
                <a:tc>
                  <a:txBody>
                    <a:bodyPr/>
                    <a:lstStyle/>
                    <a:p>
                      <a:pPr fontAlgn="b"/>
                      <a:r>
                        <a:rPr lang="en-US" sz="1600">
                          <a:effectLst/>
                          <a:latin typeface="Times New Roman"/>
                          <a:cs typeface="Times New Roman"/>
                        </a:rPr>
                        <a:t>Arm Holdings</a:t>
                      </a:r>
                    </a:p>
                  </a:txBody>
                  <a:tcPr marL="9525" marR="9525" marT="9525" anchor="b">
                    <a:lnL>
                      <a:noFill/>
                    </a:lnL>
                    <a:lnR>
                      <a:noFill/>
                    </a:lnR>
                    <a:lnT>
                      <a:noFill/>
                    </a:lnT>
                    <a:lnB>
                      <a:noFill/>
                    </a:lnB>
                    <a:noFill/>
                  </a:tcPr>
                </a:tc>
                <a:tc>
                  <a:txBody>
                    <a:bodyPr/>
                    <a:lstStyle/>
                    <a:p>
                      <a:pPr fontAlgn="b"/>
                      <a:r>
                        <a:rPr lang="en-US" sz="1600">
                          <a:effectLst/>
                          <a:latin typeface="Times New Roman"/>
                          <a:cs typeface="Times New Roman"/>
                        </a:rPr>
                        <a:t>2 Years</a:t>
                      </a:r>
                    </a:p>
                  </a:txBody>
                  <a:tcPr marL="9525" marR="9525" marT="9525" anchor="b">
                    <a:lnL>
                      <a:noFill/>
                    </a:lnL>
                    <a:lnR>
                      <a:noFill/>
                    </a:lnR>
                    <a:lnT>
                      <a:noFill/>
                    </a:lnT>
                    <a:lnB>
                      <a:noFill/>
                    </a:lnB>
                    <a:noFill/>
                  </a:tcPr>
                </a:tc>
                <a:tc>
                  <a:txBody>
                    <a:bodyPr/>
                    <a:lstStyle/>
                    <a:p>
                      <a:pPr algn="r" fontAlgn="b"/>
                      <a:r>
                        <a:rPr lang="en-US" sz="1600">
                          <a:effectLst/>
                          <a:latin typeface="Times New Roman"/>
                          <a:cs typeface="Times New Roman"/>
                        </a:rPr>
                        <a:t>$810,000,000 </a:t>
                      </a:r>
                    </a:p>
                  </a:txBody>
                  <a:tcPr marL="9525" marR="9525" marT="9525" anchor="b">
                    <a:lnL>
                      <a:noFill/>
                    </a:lnL>
                    <a:lnR>
                      <a:noFill/>
                    </a:lnR>
                    <a:lnT>
                      <a:noFill/>
                    </a:lnT>
                    <a:lnB>
                      <a:noFill/>
                    </a:lnB>
                    <a:noFill/>
                  </a:tcPr>
                </a:tc>
                <a:tc>
                  <a:txBody>
                    <a:bodyPr/>
                    <a:lstStyle/>
                    <a:p>
                      <a:pPr algn="ctr" fontAlgn="b"/>
                      <a:r>
                        <a:rPr lang="en-US" sz="1600">
                          <a:effectLst/>
                          <a:latin typeface="Times New Roman"/>
                          <a:cs typeface="Times New Roman"/>
                        </a:rPr>
                        <a:t>$135</a:t>
                      </a:r>
                    </a:p>
                  </a:txBody>
                  <a:tcPr marL="9525" marR="9525" marT="9525" anchor="b">
                    <a:lnL>
                      <a:noFill/>
                    </a:lnL>
                    <a:lnR>
                      <a:noFill/>
                    </a:lnR>
                    <a:lnT>
                      <a:noFill/>
                    </a:lnT>
                    <a:lnB>
                      <a:noFill/>
                    </a:lnB>
                    <a:noFill/>
                  </a:tcPr>
                </a:tc>
                <a:tc>
                  <a:txBody>
                    <a:bodyPr/>
                    <a:lstStyle/>
                    <a:p>
                      <a:pPr algn="ctr" fontAlgn="b"/>
                      <a:r>
                        <a:rPr lang="en-US" sz="1600">
                          <a:effectLst/>
                          <a:latin typeface="Times New Roman"/>
                          <a:cs typeface="Times New Roman"/>
                        </a:rPr>
                        <a:t>$257</a:t>
                      </a:r>
                    </a:p>
                  </a:txBody>
                  <a:tcPr marL="9525" marR="9525" marT="9525" anchor="b">
                    <a:lnL>
                      <a:noFill/>
                    </a:lnL>
                    <a:lnR>
                      <a:noFill/>
                    </a:lnR>
                    <a:lnT>
                      <a:noFill/>
                    </a:lnT>
                    <a:lnB>
                      <a:noFill/>
                    </a:lnB>
                    <a:noFill/>
                  </a:tcPr>
                </a:tc>
                <a:tc>
                  <a:txBody>
                    <a:bodyPr/>
                    <a:lstStyle/>
                    <a:p>
                      <a:pPr algn="ctr" fontAlgn="b"/>
                      <a:r>
                        <a:rPr lang="en-US" sz="1600">
                          <a:effectLst/>
                          <a:latin typeface="Times New Roman"/>
                          <a:cs typeface="Times New Roman"/>
                        </a:rPr>
                        <a:t>$110</a:t>
                      </a:r>
                      <a:endParaRPr lang="en-US"/>
                    </a:p>
                  </a:txBody>
                  <a:tcPr marL="9525" marR="9525" marT="9525" anchor="b">
                    <a:lnL>
                      <a:noFill/>
                    </a:lnL>
                    <a:lnR>
                      <a:noFill/>
                    </a:lnR>
                    <a:lnT>
                      <a:noFill/>
                    </a:lnT>
                    <a:lnB>
                      <a:noFill/>
                    </a:lnB>
                    <a:noFill/>
                  </a:tcPr>
                </a:tc>
                <a:tc>
                  <a:txBody>
                    <a:bodyPr/>
                    <a:lstStyle/>
                    <a:p>
                      <a:pPr algn="ctr" fontAlgn="b"/>
                      <a:r>
                        <a:rPr lang="en-US" sz="1600">
                          <a:effectLst/>
                          <a:latin typeface="Times New Roman"/>
                          <a:cs typeface="Times New Roman"/>
                        </a:rPr>
                        <a:t>90.3%</a:t>
                      </a:r>
                    </a:p>
                  </a:txBody>
                  <a:tcPr marL="9525" marR="9525" marT="9525" anchor="b">
                    <a:lnL>
                      <a:noFill/>
                    </a:lnL>
                    <a:lnR>
                      <a:noFill/>
                    </a:lnR>
                    <a:lnT>
                      <a:noFill/>
                    </a:lnT>
                    <a:lnB>
                      <a:noFill/>
                    </a:lnB>
                    <a:noFill/>
                  </a:tcPr>
                </a:tc>
                <a:tc>
                  <a:txBody>
                    <a:bodyPr/>
                    <a:lstStyle/>
                    <a:p>
                      <a:pPr algn="ctr" fontAlgn="b"/>
                      <a:r>
                        <a:rPr lang="en-US" sz="1600">
                          <a:effectLst/>
                          <a:latin typeface="Times New Roman"/>
                          <a:cs typeface="Times New Roman"/>
                        </a:rPr>
                        <a:t>-18.5%</a:t>
                      </a:r>
                    </a:p>
                  </a:txBody>
                  <a:tcPr marL="9525" marR="9525" marT="9525" anchor="b">
                    <a:lnL>
                      <a:noFill/>
                    </a:lnL>
                    <a:lnR>
                      <a:noFill/>
                    </a:lnR>
                    <a:lnT>
                      <a:noFill/>
                    </a:lnT>
                    <a:lnB>
                      <a:noFill/>
                    </a:lnB>
                    <a:noFill/>
                  </a:tcPr>
                </a:tc>
                <a:extLst>
                  <a:ext uri="{0D108BD9-81ED-4DB2-BD59-A6C34878D82A}">
                    <a16:rowId xmlns:a16="http://schemas.microsoft.com/office/drawing/2014/main" val="3259238281"/>
                  </a:ext>
                </a:extLst>
              </a:tr>
              <a:tr h="559032">
                <a:tc>
                  <a:txBody>
                    <a:bodyPr/>
                    <a:lstStyle/>
                    <a:p>
                      <a:pPr fontAlgn="b"/>
                      <a:r>
                        <a:rPr lang="en-US" sz="1600">
                          <a:effectLst/>
                          <a:latin typeface="Times New Roman"/>
                          <a:cs typeface="Times New Roman"/>
                        </a:rPr>
                        <a:t>Taiwan Semiconductor Manufacturing Company Limited</a:t>
                      </a:r>
                    </a:p>
                  </a:txBody>
                  <a:tcPr marL="9525" marR="9525" marT="9525" anchor="b">
                    <a:lnL>
                      <a:noFill/>
                    </a:lnL>
                    <a:lnR>
                      <a:noFill/>
                    </a:lnR>
                    <a:lnT>
                      <a:noFill/>
                    </a:lnT>
                    <a:lnB>
                      <a:noFill/>
                    </a:lnB>
                    <a:noFill/>
                  </a:tcPr>
                </a:tc>
                <a:tc>
                  <a:txBody>
                    <a:bodyPr/>
                    <a:lstStyle/>
                    <a:p>
                      <a:pPr fontAlgn="b"/>
                      <a:r>
                        <a:rPr lang="en-US" sz="1600">
                          <a:effectLst/>
                          <a:latin typeface="Times New Roman"/>
                          <a:cs typeface="Times New Roman"/>
                        </a:rPr>
                        <a:t>4 Years</a:t>
                      </a:r>
                    </a:p>
                  </a:txBody>
                  <a:tcPr marL="9525" marR="9525" marT="9525" anchor="b">
                    <a:lnL>
                      <a:noFill/>
                    </a:lnL>
                    <a:lnR>
                      <a:noFill/>
                    </a:lnR>
                    <a:lnT>
                      <a:noFill/>
                    </a:lnT>
                    <a:lnB>
                      <a:noFill/>
                    </a:lnB>
                    <a:noFill/>
                  </a:tcPr>
                </a:tc>
                <a:tc>
                  <a:txBody>
                    <a:bodyPr/>
                    <a:lstStyle/>
                    <a:p>
                      <a:pPr algn="r" fontAlgn="b"/>
                      <a:r>
                        <a:rPr lang="en-US" sz="1600">
                          <a:effectLst/>
                          <a:latin typeface="Times New Roman"/>
                          <a:cs typeface="Times New Roman"/>
                        </a:rPr>
                        <a:t>$810,000,000 </a:t>
                      </a:r>
                    </a:p>
                  </a:txBody>
                  <a:tcPr marL="9525" marR="9525" marT="9525" anchor="b">
                    <a:lnL>
                      <a:noFill/>
                    </a:lnL>
                    <a:lnR>
                      <a:noFill/>
                    </a:lnR>
                    <a:lnT>
                      <a:noFill/>
                    </a:lnT>
                    <a:lnB>
                      <a:noFill/>
                    </a:lnB>
                    <a:noFill/>
                  </a:tcPr>
                </a:tc>
                <a:tc>
                  <a:txBody>
                    <a:bodyPr/>
                    <a:lstStyle/>
                    <a:p>
                      <a:pPr algn="ctr" fontAlgn="b"/>
                      <a:r>
                        <a:rPr lang="en-US" sz="1600">
                          <a:effectLst/>
                          <a:latin typeface="Times New Roman"/>
                          <a:cs typeface="Times New Roman"/>
                        </a:rPr>
                        <a:t>$200</a:t>
                      </a:r>
                    </a:p>
                  </a:txBody>
                  <a:tcPr marL="9525" marR="9525" marT="9525" anchor="b">
                    <a:lnL>
                      <a:noFill/>
                    </a:lnL>
                    <a:lnR>
                      <a:noFill/>
                    </a:lnR>
                    <a:lnT>
                      <a:noFill/>
                    </a:lnT>
                    <a:lnB>
                      <a:noFill/>
                    </a:lnB>
                    <a:noFill/>
                  </a:tcPr>
                </a:tc>
                <a:tc>
                  <a:txBody>
                    <a:bodyPr/>
                    <a:lstStyle/>
                    <a:p>
                      <a:pPr algn="ctr" fontAlgn="b"/>
                      <a:r>
                        <a:rPr lang="en-US" sz="1600">
                          <a:effectLst/>
                          <a:latin typeface="Times New Roman"/>
                          <a:cs typeface="Times New Roman"/>
                        </a:rPr>
                        <a:t>$460</a:t>
                      </a:r>
                    </a:p>
                  </a:txBody>
                  <a:tcPr marL="9525" marR="9525" marT="9525" anchor="b">
                    <a:lnL>
                      <a:noFill/>
                    </a:lnL>
                    <a:lnR>
                      <a:noFill/>
                    </a:lnR>
                    <a:lnT>
                      <a:noFill/>
                    </a:lnT>
                    <a:lnB>
                      <a:noFill/>
                    </a:lnB>
                    <a:noFill/>
                  </a:tcPr>
                </a:tc>
                <a:tc>
                  <a:txBody>
                    <a:bodyPr/>
                    <a:lstStyle/>
                    <a:p>
                      <a:pPr algn="ctr" fontAlgn="b"/>
                      <a:r>
                        <a:rPr lang="en-US" sz="1600">
                          <a:effectLst/>
                          <a:latin typeface="Times New Roman"/>
                          <a:cs typeface="Times New Roman"/>
                        </a:rPr>
                        <a:t>$150</a:t>
                      </a:r>
                    </a:p>
                  </a:txBody>
                  <a:tcPr marL="9525" marR="9525" marT="9525" anchor="b">
                    <a:lnL>
                      <a:noFill/>
                    </a:lnL>
                    <a:lnR>
                      <a:noFill/>
                    </a:lnR>
                    <a:lnT>
                      <a:noFill/>
                    </a:lnT>
                    <a:lnB>
                      <a:noFill/>
                    </a:lnB>
                    <a:noFill/>
                  </a:tcPr>
                </a:tc>
                <a:tc>
                  <a:txBody>
                    <a:bodyPr/>
                    <a:lstStyle/>
                    <a:p>
                      <a:pPr algn="ctr" fontAlgn="b"/>
                      <a:r>
                        <a:rPr lang="en-US" sz="1600">
                          <a:effectLst/>
                          <a:latin typeface="Times New Roman"/>
                          <a:cs typeface="Times New Roman"/>
                        </a:rPr>
                        <a:t>125.0%</a:t>
                      </a:r>
                    </a:p>
                  </a:txBody>
                  <a:tcPr marL="9525" marR="9525" marT="9525" anchor="b">
                    <a:lnL>
                      <a:noFill/>
                    </a:lnL>
                    <a:lnR>
                      <a:noFill/>
                    </a:lnR>
                    <a:lnT>
                      <a:noFill/>
                    </a:lnT>
                    <a:lnB>
                      <a:noFill/>
                    </a:lnB>
                    <a:noFill/>
                  </a:tcPr>
                </a:tc>
                <a:tc>
                  <a:txBody>
                    <a:bodyPr/>
                    <a:lstStyle/>
                    <a:p>
                      <a:pPr algn="ctr" fontAlgn="b"/>
                      <a:r>
                        <a:rPr lang="en-US" sz="1600">
                          <a:effectLst/>
                          <a:latin typeface="Times New Roman"/>
                          <a:cs typeface="Times New Roman"/>
                        </a:rPr>
                        <a:t>-10.0%</a:t>
                      </a:r>
                    </a:p>
                  </a:txBody>
                  <a:tcPr marL="9525" marR="9525" marT="9525" anchor="b">
                    <a:lnL>
                      <a:noFill/>
                    </a:lnL>
                    <a:lnR>
                      <a:noFill/>
                    </a:lnR>
                    <a:lnT>
                      <a:noFill/>
                    </a:lnT>
                    <a:lnB>
                      <a:noFill/>
                    </a:lnB>
                    <a:noFill/>
                  </a:tcPr>
                </a:tc>
                <a:extLst>
                  <a:ext uri="{0D108BD9-81ED-4DB2-BD59-A6C34878D82A}">
                    <a16:rowId xmlns:a16="http://schemas.microsoft.com/office/drawing/2014/main" val="1117269989"/>
                  </a:ext>
                </a:extLst>
              </a:tr>
              <a:tr h="310573">
                <a:tc>
                  <a:txBody>
                    <a:bodyPr/>
                    <a:lstStyle/>
                    <a:p>
                      <a:pPr fontAlgn="b"/>
                      <a:endParaRPr lang="en-US" sz="1600">
                        <a:effectLst/>
                        <a:latin typeface="Times New Roman" panose="02020603050405020304" pitchFamily="18" charset="0"/>
                        <a:cs typeface="Times New Roman" panose="02020603050405020304" pitchFamily="18" charset="0"/>
                      </a:endParaRPr>
                    </a:p>
                  </a:txBody>
                  <a:tcPr marL="9525" marR="9525" marT="9525" anchor="b">
                    <a:lnL>
                      <a:noFill/>
                    </a:lnL>
                    <a:lnR>
                      <a:noFill/>
                    </a:lnR>
                    <a:lnT>
                      <a:noFill/>
                    </a:lnT>
                    <a:lnB>
                      <a:noFill/>
                    </a:lnB>
                    <a:noFill/>
                  </a:tcPr>
                </a:tc>
                <a:tc>
                  <a:txBody>
                    <a:bodyPr/>
                    <a:lstStyle/>
                    <a:p>
                      <a:pPr fontAlgn="b"/>
                      <a:endParaRPr lang="en-US" sz="1600">
                        <a:effectLst/>
                        <a:latin typeface="Times New Roman" panose="02020603050405020304" pitchFamily="18" charset="0"/>
                        <a:cs typeface="Times New Roman" panose="02020603050405020304" pitchFamily="18" charset="0"/>
                      </a:endParaRPr>
                    </a:p>
                  </a:txBody>
                  <a:tcPr marL="9525" marR="9525" marT="9525" anchor="b">
                    <a:lnL>
                      <a:noFill/>
                    </a:lnL>
                    <a:lnR>
                      <a:noFill/>
                    </a:lnR>
                    <a:lnT>
                      <a:noFill/>
                    </a:lnT>
                    <a:lnB>
                      <a:noFill/>
                    </a:lnB>
                    <a:noFill/>
                  </a:tcPr>
                </a:tc>
                <a:tc>
                  <a:txBody>
                    <a:bodyPr/>
                    <a:lstStyle/>
                    <a:p>
                      <a:pPr fontAlgn="b"/>
                      <a:endParaRPr lang="en-US" sz="1600">
                        <a:effectLst/>
                        <a:latin typeface="Times New Roman" panose="02020603050405020304" pitchFamily="18" charset="0"/>
                        <a:cs typeface="Times New Roman" panose="02020603050405020304" pitchFamily="18" charset="0"/>
                      </a:endParaRPr>
                    </a:p>
                  </a:txBody>
                  <a:tcPr marL="9525" marR="9525" marT="9525" anchor="b">
                    <a:lnL>
                      <a:noFill/>
                    </a:lnL>
                    <a:lnR>
                      <a:noFill/>
                    </a:lnR>
                    <a:lnT>
                      <a:noFill/>
                    </a:lnT>
                    <a:lnB>
                      <a:noFill/>
                    </a:lnB>
                    <a:noFill/>
                  </a:tcPr>
                </a:tc>
                <a:tc>
                  <a:txBody>
                    <a:bodyPr/>
                    <a:lstStyle/>
                    <a:p>
                      <a:pPr fontAlgn="b"/>
                      <a:endParaRPr lang="en-US" sz="1600">
                        <a:effectLst/>
                        <a:latin typeface="Times New Roman" panose="02020603050405020304" pitchFamily="18" charset="0"/>
                        <a:cs typeface="Times New Roman" panose="02020603050405020304" pitchFamily="18" charset="0"/>
                      </a:endParaRPr>
                    </a:p>
                  </a:txBody>
                  <a:tcPr marL="9525" marR="9525" marT="9525" anchor="b">
                    <a:lnL>
                      <a:noFill/>
                    </a:lnL>
                    <a:lnR>
                      <a:noFill/>
                    </a:lnR>
                    <a:lnT>
                      <a:noFill/>
                    </a:lnT>
                    <a:lnB>
                      <a:noFill/>
                    </a:lnB>
                    <a:noFill/>
                  </a:tcPr>
                </a:tc>
                <a:tc>
                  <a:txBody>
                    <a:bodyPr/>
                    <a:lstStyle/>
                    <a:p>
                      <a:pPr fontAlgn="b"/>
                      <a:endParaRPr lang="en-US" sz="1600">
                        <a:effectLst/>
                        <a:latin typeface="Times New Roman" panose="02020603050405020304" pitchFamily="18" charset="0"/>
                        <a:cs typeface="Times New Roman" panose="02020603050405020304" pitchFamily="18" charset="0"/>
                      </a:endParaRPr>
                    </a:p>
                  </a:txBody>
                  <a:tcPr marL="9525" marR="9525" marT="9525" anchor="b">
                    <a:lnL>
                      <a:noFill/>
                    </a:lnL>
                    <a:lnR>
                      <a:noFill/>
                    </a:lnR>
                    <a:lnT>
                      <a:noFill/>
                    </a:lnT>
                    <a:lnB>
                      <a:noFill/>
                    </a:lnB>
                    <a:noFill/>
                  </a:tcPr>
                </a:tc>
                <a:tc>
                  <a:txBody>
                    <a:bodyPr/>
                    <a:lstStyle/>
                    <a:p>
                      <a:pPr fontAlgn="b"/>
                      <a:endParaRPr lang="en-US" sz="1600">
                        <a:effectLst/>
                        <a:latin typeface="Times New Roman" panose="02020603050405020304" pitchFamily="18" charset="0"/>
                        <a:cs typeface="Times New Roman" panose="02020603050405020304" pitchFamily="18" charset="0"/>
                      </a:endParaRPr>
                    </a:p>
                  </a:txBody>
                  <a:tcPr marL="9525" marR="9525" marT="9525" anchor="b">
                    <a:lnL>
                      <a:noFill/>
                    </a:lnL>
                    <a:lnR>
                      <a:noFill/>
                    </a:lnR>
                    <a:lnT>
                      <a:noFill/>
                    </a:lnT>
                    <a:lnB>
                      <a:noFill/>
                    </a:lnB>
                    <a:noFill/>
                  </a:tcPr>
                </a:tc>
                <a:tc>
                  <a:txBody>
                    <a:bodyPr/>
                    <a:lstStyle/>
                    <a:p>
                      <a:pPr fontAlgn="b"/>
                      <a:endParaRPr lang="en-US" sz="1600">
                        <a:effectLst/>
                        <a:latin typeface="Times New Roman" panose="02020603050405020304" pitchFamily="18" charset="0"/>
                        <a:cs typeface="Times New Roman" panose="02020603050405020304" pitchFamily="18" charset="0"/>
                      </a:endParaRPr>
                    </a:p>
                  </a:txBody>
                  <a:tcPr marL="9525" marR="9525" marT="9525" anchor="b">
                    <a:lnL>
                      <a:noFill/>
                    </a:lnL>
                    <a:lnR>
                      <a:noFill/>
                    </a:lnR>
                    <a:lnT>
                      <a:noFill/>
                    </a:lnT>
                    <a:lnB>
                      <a:noFill/>
                    </a:lnB>
                    <a:noFill/>
                  </a:tcPr>
                </a:tc>
                <a:tc>
                  <a:txBody>
                    <a:bodyPr/>
                    <a:lstStyle/>
                    <a:p>
                      <a:pPr fontAlgn="b"/>
                      <a:endParaRPr lang="en-US" sz="1600">
                        <a:effectLst/>
                        <a:latin typeface="Times New Roman" panose="02020603050405020304" pitchFamily="18" charset="0"/>
                        <a:cs typeface="Times New Roman" panose="02020603050405020304" pitchFamily="18" charset="0"/>
                      </a:endParaRPr>
                    </a:p>
                  </a:txBody>
                  <a:tcPr marL="9525" marR="9525" marT="9525" anchor="b">
                    <a:lnL>
                      <a:noFill/>
                    </a:lnL>
                    <a:lnR>
                      <a:noFill/>
                    </a:lnR>
                    <a:lnT>
                      <a:noFill/>
                    </a:lnT>
                    <a:lnB>
                      <a:noFill/>
                    </a:lnB>
                    <a:noFill/>
                  </a:tcPr>
                </a:tc>
                <a:extLst>
                  <a:ext uri="{0D108BD9-81ED-4DB2-BD59-A6C34878D82A}">
                    <a16:rowId xmlns:a16="http://schemas.microsoft.com/office/drawing/2014/main" val="328636711"/>
                  </a:ext>
                </a:extLst>
              </a:tr>
              <a:tr h="559032">
                <a:tc>
                  <a:txBody>
                    <a:bodyPr/>
                    <a:lstStyle/>
                    <a:p>
                      <a:pPr fontAlgn="b"/>
                      <a:r>
                        <a:rPr lang="en-US" sz="1600" b="1">
                          <a:effectLst/>
                          <a:latin typeface="Times New Roman"/>
                          <a:cs typeface="Times New Roman"/>
                        </a:rPr>
                        <a:t>Short</a:t>
                      </a:r>
                    </a:p>
                  </a:txBody>
                  <a:tcPr marL="9525" marR="9525" marT="9525" anchor="b">
                    <a:lnL>
                      <a:noFill/>
                    </a:lnL>
                    <a:lnR>
                      <a:noFill/>
                    </a:lnR>
                    <a:lnT>
                      <a:noFill/>
                    </a:lnT>
                    <a:lnB>
                      <a:noFill/>
                    </a:lnB>
                    <a:noFill/>
                  </a:tcPr>
                </a:tc>
                <a:tc>
                  <a:txBody>
                    <a:bodyPr/>
                    <a:lstStyle/>
                    <a:p>
                      <a:pPr fontAlgn="b"/>
                      <a:endParaRPr lang="en-US" sz="1600">
                        <a:effectLst/>
                        <a:latin typeface="Times New Roman" panose="02020603050405020304" pitchFamily="18" charset="0"/>
                        <a:cs typeface="Times New Roman" panose="02020603050405020304" pitchFamily="18" charset="0"/>
                      </a:endParaRPr>
                    </a:p>
                  </a:txBody>
                  <a:tcPr marL="9525" marR="9525" marT="9525" anchor="b">
                    <a:lnL>
                      <a:noFill/>
                    </a:lnL>
                    <a:lnR>
                      <a:noFill/>
                    </a:lnR>
                    <a:lnT>
                      <a:noFill/>
                    </a:lnT>
                    <a:lnB>
                      <a:noFill/>
                    </a:lnB>
                    <a:noFill/>
                  </a:tcPr>
                </a:tc>
                <a:tc>
                  <a:txBody>
                    <a:bodyPr/>
                    <a:lstStyle/>
                    <a:p>
                      <a:pPr algn="ctr" fontAlgn="b"/>
                      <a:r>
                        <a:rPr lang="en-US" sz="1600" b="1">
                          <a:effectLst/>
                          <a:latin typeface="Times New Roman"/>
                          <a:cs typeface="Times New Roman"/>
                        </a:rPr>
                        <a:t>Portfolio Allocation</a:t>
                      </a:r>
                    </a:p>
                  </a:txBody>
                  <a:tcPr marL="9525" marR="9525" marT="9525" anchor="b">
                    <a:lnL>
                      <a:noFill/>
                    </a:lnL>
                    <a:lnR>
                      <a:noFill/>
                    </a:lnR>
                    <a:lnT>
                      <a:noFill/>
                    </a:lnT>
                    <a:lnB>
                      <a:noFill/>
                    </a:lnB>
                    <a:noFill/>
                  </a:tcPr>
                </a:tc>
                <a:tc>
                  <a:txBody>
                    <a:bodyPr/>
                    <a:lstStyle/>
                    <a:p>
                      <a:pPr algn="ctr" fontAlgn="b"/>
                      <a:r>
                        <a:rPr lang="en-US" sz="1600" b="1">
                          <a:effectLst/>
                          <a:latin typeface="Times New Roman"/>
                          <a:cs typeface="Times New Roman"/>
                        </a:rPr>
                        <a:t>Entry Price</a:t>
                      </a:r>
                    </a:p>
                  </a:txBody>
                  <a:tcPr marL="9525" marR="9525" marT="9525" anchor="b">
                    <a:lnL>
                      <a:noFill/>
                    </a:lnL>
                    <a:lnR>
                      <a:noFill/>
                    </a:lnR>
                    <a:lnT>
                      <a:noFill/>
                    </a:lnT>
                    <a:lnB>
                      <a:noFill/>
                    </a:lnB>
                    <a:noFill/>
                  </a:tcPr>
                </a:tc>
                <a:tc>
                  <a:txBody>
                    <a:bodyPr/>
                    <a:lstStyle/>
                    <a:p>
                      <a:pPr algn="ctr" fontAlgn="b"/>
                      <a:r>
                        <a:rPr lang="en-US" sz="1600" b="1">
                          <a:effectLst/>
                          <a:latin typeface="Times New Roman"/>
                          <a:cs typeface="Times New Roman"/>
                        </a:rPr>
                        <a:t>Exist Price</a:t>
                      </a:r>
                    </a:p>
                  </a:txBody>
                  <a:tcPr marL="9525" marR="9525" marT="9525" anchor="b">
                    <a:lnL>
                      <a:noFill/>
                    </a:lnL>
                    <a:lnR>
                      <a:noFill/>
                    </a:lnR>
                    <a:lnT>
                      <a:noFill/>
                    </a:lnT>
                    <a:lnB>
                      <a:noFill/>
                    </a:lnB>
                    <a:noFill/>
                  </a:tcPr>
                </a:tc>
                <a:tc>
                  <a:txBody>
                    <a:bodyPr/>
                    <a:lstStyle/>
                    <a:p>
                      <a:pPr algn="ctr" fontAlgn="b"/>
                      <a:r>
                        <a:rPr lang="en-US" sz="1600" b="1">
                          <a:effectLst/>
                          <a:latin typeface="Times New Roman"/>
                          <a:cs typeface="Times New Roman"/>
                        </a:rPr>
                        <a:t>Stop Loss</a:t>
                      </a:r>
                    </a:p>
                  </a:txBody>
                  <a:tcPr marL="9525" marR="9525" marT="9525" anchor="b">
                    <a:lnL>
                      <a:noFill/>
                    </a:lnL>
                    <a:lnR>
                      <a:noFill/>
                    </a:lnR>
                    <a:lnT>
                      <a:noFill/>
                    </a:lnT>
                    <a:lnB>
                      <a:noFill/>
                    </a:lnB>
                    <a:noFill/>
                  </a:tcPr>
                </a:tc>
                <a:tc>
                  <a:txBody>
                    <a:bodyPr/>
                    <a:lstStyle/>
                    <a:p>
                      <a:pPr algn="ctr" fontAlgn="b"/>
                      <a:r>
                        <a:rPr lang="en-US" sz="1600" b="1">
                          <a:effectLst/>
                          <a:latin typeface="Times New Roman"/>
                          <a:cs typeface="Times New Roman"/>
                        </a:rPr>
                        <a:t>Max Return</a:t>
                      </a:r>
                    </a:p>
                  </a:txBody>
                  <a:tcPr marL="9525" marR="9525" marT="9525" anchor="b">
                    <a:lnL>
                      <a:noFill/>
                    </a:lnL>
                    <a:lnR>
                      <a:noFill/>
                    </a:lnR>
                    <a:lnT>
                      <a:noFill/>
                    </a:lnT>
                    <a:lnB>
                      <a:noFill/>
                    </a:lnB>
                    <a:noFill/>
                  </a:tcPr>
                </a:tc>
                <a:tc>
                  <a:txBody>
                    <a:bodyPr/>
                    <a:lstStyle/>
                    <a:p>
                      <a:pPr algn="ctr" fontAlgn="b"/>
                      <a:r>
                        <a:rPr lang="en-US" sz="1600" b="1">
                          <a:effectLst/>
                          <a:latin typeface="Times New Roman"/>
                          <a:cs typeface="Times New Roman"/>
                        </a:rPr>
                        <a:t>Max Loss</a:t>
                      </a:r>
                    </a:p>
                  </a:txBody>
                  <a:tcPr marL="9525" marR="9525" marT="9525" anchor="b">
                    <a:lnL>
                      <a:noFill/>
                    </a:lnL>
                    <a:lnR>
                      <a:noFill/>
                    </a:lnR>
                    <a:lnT>
                      <a:noFill/>
                    </a:lnT>
                    <a:lnB>
                      <a:noFill/>
                    </a:lnB>
                    <a:noFill/>
                  </a:tcPr>
                </a:tc>
                <a:extLst>
                  <a:ext uri="{0D108BD9-81ED-4DB2-BD59-A6C34878D82A}">
                    <a16:rowId xmlns:a16="http://schemas.microsoft.com/office/drawing/2014/main" val="1999995818"/>
                  </a:ext>
                </a:extLst>
              </a:tr>
              <a:tr h="310573">
                <a:tc>
                  <a:txBody>
                    <a:bodyPr/>
                    <a:lstStyle/>
                    <a:p>
                      <a:pPr fontAlgn="b"/>
                      <a:r>
                        <a:rPr lang="en-US" sz="1600">
                          <a:effectLst/>
                          <a:latin typeface="Times New Roman"/>
                          <a:cs typeface="Times New Roman"/>
                        </a:rPr>
                        <a:t>WIPRO</a:t>
                      </a:r>
                    </a:p>
                  </a:txBody>
                  <a:tcPr marL="9525" marR="9525" marT="9525" anchor="b">
                    <a:lnL>
                      <a:noFill/>
                    </a:lnL>
                    <a:lnR>
                      <a:noFill/>
                    </a:lnR>
                    <a:lnT>
                      <a:noFill/>
                    </a:lnT>
                    <a:lnB>
                      <a:noFill/>
                    </a:lnB>
                    <a:noFill/>
                  </a:tcPr>
                </a:tc>
                <a:tc>
                  <a:txBody>
                    <a:bodyPr/>
                    <a:lstStyle/>
                    <a:p>
                      <a:pPr fontAlgn="b"/>
                      <a:r>
                        <a:rPr lang="en-US" sz="1600">
                          <a:effectLst/>
                          <a:latin typeface="Times New Roman"/>
                          <a:cs typeface="Times New Roman"/>
                        </a:rPr>
                        <a:t>1 Year</a:t>
                      </a:r>
                    </a:p>
                  </a:txBody>
                  <a:tcPr marL="9525" marR="9525" marT="9525" anchor="b">
                    <a:lnL>
                      <a:noFill/>
                    </a:lnL>
                    <a:lnR>
                      <a:noFill/>
                    </a:lnR>
                    <a:lnT>
                      <a:noFill/>
                    </a:lnT>
                    <a:lnB>
                      <a:noFill/>
                    </a:lnB>
                    <a:noFill/>
                  </a:tcPr>
                </a:tc>
                <a:tc>
                  <a:txBody>
                    <a:bodyPr/>
                    <a:lstStyle/>
                    <a:p>
                      <a:pPr algn="r" fontAlgn="b"/>
                      <a:r>
                        <a:rPr lang="en-US" sz="1600">
                          <a:effectLst/>
                          <a:latin typeface="Times New Roman"/>
                          <a:cs typeface="Times New Roman"/>
                        </a:rPr>
                        <a:t>$150,000,000 </a:t>
                      </a:r>
                    </a:p>
                  </a:txBody>
                  <a:tcPr marL="9525" marR="9525" marT="9525" anchor="b">
                    <a:lnL>
                      <a:noFill/>
                    </a:lnL>
                    <a:lnR>
                      <a:noFill/>
                    </a:lnR>
                    <a:lnT>
                      <a:noFill/>
                    </a:lnT>
                    <a:lnB>
                      <a:noFill/>
                    </a:lnB>
                    <a:noFill/>
                  </a:tcPr>
                </a:tc>
                <a:tc>
                  <a:txBody>
                    <a:bodyPr/>
                    <a:lstStyle/>
                    <a:p>
                      <a:pPr algn="ctr" fontAlgn="b"/>
                      <a:r>
                        <a:rPr lang="en-US" sz="1600">
                          <a:effectLst/>
                          <a:latin typeface="Times New Roman"/>
                          <a:cs typeface="Times New Roman"/>
                        </a:rPr>
                        <a:t>3.70</a:t>
                      </a:r>
                    </a:p>
                  </a:txBody>
                  <a:tcPr marL="9525" marR="9525" marT="9525" anchor="b">
                    <a:lnL>
                      <a:noFill/>
                    </a:lnL>
                    <a:lnR>
                      <a:noFill/>
                    </a:lnR>
                    <a:lnT>
                      <a:noFill/>
                    </a:lnT>
                    <a:lnB>
                      <a:noFill/>
                    </a:lnB>
                    <a:noFill/>
                  </a:tcPr>
                </a:tc>
                <a:tc>
                  <a:txBody>
                    <a:bodyPr/>
                    <a:lstStyle/>
                    <a:p>
                      <a:pPr algn="ctr" fontAlgn="b"/>
                      <a:r>
                        <a:rPr lang="en-US" sz="1600">
                          <a:effectLst/>
                          <a:latin typeface="Times New Roman"/>
                          <a:cs typeface="Times New Roman"/>
                        </a:rPr>
                        <a:t>2.5</a:t>
                      </a:r>
                    </a:p>
                  </a:txBody>
                  <a:tcPr marL="9525" marR="9525" marT="9525" anchor="b">
                    <a:lnL>
                      <a:noFill/>
                    </a:lnL>
                    <a:lnR>
                      <a:noFill/>
                    </a:lnR>
                    <a:lnT>
                      <a:noFill/>
                    </a:lnT>
                    <a:lnB>
                      <a:noFill/>
                    </a:lnB>
                    <a:noFill/>
                  </a:tcPr>
                </a:tc>
                <a:tc>
                  <a:txBody>
                    <a:bodyPr/>
                    <a:lstStyle/>
                    <a:p>
                      <a:pPr algn="ctr" fontAlgn="b"/>
                      <a:r>
                        <a:rPr lang="en-US" sz="1600">
                          <a:effectLst/>
                          <a:latin typeface="Times New Roman"/>
                          <a:cs typeface="Times New Roman"/>
                        </a:rPr>
                        <a:t>$5 </a:t>
                      </a:r>
                    </a:p>
                  </a:txBody>
                  <a:tcPr marL="9525" marR="9525" marT="9525" anchor="b">
                    <a:lnL>
                      <a:noFill/>
                    </a:lnL>
                    <a:lnR>
                      <a:noFill/>
                    </a:lnR>
                    <a:lnT>
                      <a:noFill/>
                    </a:lnT>
                    <a:lnB>
                      <a:noFill/>
                    </a:lnB>
                    <a:noFill/>
                  </a:tcPr>
                </a:tc>
                <a:tc>
                  <a:txBody>
                    <a:bodyPr/>
                    <a:lstStyle/>
                    <a:p>
                      <a:pPr algn="ctr" fontAlgn="b"/>
                      <a:r>
                        <a:rPr lang="en-US" sz="1600">
                          <a:effectLst/>
                          <a:latin typeface="Times New Roman"/>
                          <a:cs typeface="Times New Roman"/>
                        </a:rPr>
                        <a:t>48.00%</a:t>
                      </a:r>
                    </a:p>
                  </a:txBody>
                  <a:tcPr marL="9525" marR="9525" marT="9525" anchor="b">
                    <a:lnL>
                      <a:noFill/>
                    </a:lnL>
                    <a:lnR>
                      <a:noFill/>
                    </a:lnR>
                    <a:lnT>
                      <a:noFill/>
                    </a:lnT>
                    <a:lnB>
                      <a:noFill/>
                    </a:lnB>
                    <a:noFill/>
                  </a:tcPr>
                </a:tc>
                <a:tc>
                  <a:txBody>
                    <a:bodyPr/>
                    <a:lstStyle/>
                    <a:p>
                      <a:pPr algn="ctr" fontAlgn="b"/>
                      <a:r>
                        <a:rPr lang="en-US" sz="1600">
                          <a:effectLst/>
                          <a:latin typeface="Times New Roman"/>
                          <a:cs typeface="Times New Roman"/>
                        </a:rPr>
                        <a:t>-26.00%</a:t>
                      </a:r>
                    </a:p>
                  </a:txBody>
                  <a:tcPr marL="9525" marR="9525" marT="9525" anchor="b">
                    <a:lnL>
                      <a:noFill/>
                    </a:lnL>
                    <a:lnR>
                      <a:noFill/>
                    </a:lnR>
                    <a:lnT>
                      <a:noFill/>
                    </a:lnT>
                    <a:lnB>
                      <a:noFill/>
                    </a:lnB>
                    <a:noFill/>
                  </a:tcPr>
                </a:tc>
                <a:extLst>
                  <a:ext uri="{0D108BD9-81ED-4DB2-BD59-A6C34878D82A}">
                    <a16:rowId xmlns:a16="http://schemas.microsoft.com/office/drawing/2014/main" val="2386380884"/>
                  </a:ext>
                </a:extLst>
              </a:tr>
              <a:tr h="310573">
                <a:tc>
                  <a:txBody>
                    <a:bodyPr/>
                    <a:lstStyle/>
                    <a:p>
                      <a:pPr fontAlgn="b"/>
                      <a:r>
                        <a:rPr lang="en-US" sz="1600">
                          <a:effectLst/>
                          <a:latin typeface="Times New Roman"/>
                          <a:cs typeface="Times New Roman"/>
                        </a:rPr>
                        <a:t>INFOSYS</a:t>
                      </a:r>
                    </a:p>
                  </a:txBody>
                  <a:tcPr marL="9525" marR="9525" marT="9525" anchor="b">
                    <a:lnL>
                      <a:noFill/>
                    </a:lnL>
                    <a:lnR>
                      <a:noFill/>
                    </a:lnR>
                    <a:lnT>
                      <a:noFill/>
                    </a:lnT>
                    <a:lnB>
                      <a:noFill/>
                    </a:lnB>
                    <a:noFill/>
                  </a:tcPr>
                </a:tc>
                <a:tc>
                  <a:txBody>
                    <a:bodyPr/>
                    <a:lstStyle/>
                    <a:p>
                      <a:pPr fontAlgn="b"/>
                      <a:r>
                        <a:rPr lang="en-US" sz="1600">
                          <a:effectLst/>
                          <a:latin typeface="Times New Roman"/>
                          <a:cs typeface="Times New Roman"/>
                        </a:rPr>
                        <a:t>1 Year</a:t>
                      </a:r>
                    </a:p>
                  </a:txBody>
                  <a:tcPr marL="9525" marR="9525" marT="9525" anchor="b">
                    <a:lnL>
                      <a:noFill/>
                    </a:lnL>
                    <a:lnR>
                      <a:noFill/>
                    </a:lnR>
                    <a:lnT>
                      <a:noFill/>
                    </a:lnT>
                    <a:lnB>
                      <a:noFill/>
                    </a:lnB>
                    <a:noFill/>
                  </a:tcPr>
                </a:tc>
                <a:tc>
                  <a:txBody>
                    <a:bodyPr/>
                    <a:lstStyle/>
                    <a:p>
                      <a:pPr algn="r" fontAlgn="b"/>
                      <a:r>
                        <a:rPr lang="en-US" sz="1600">
                          <a:effectLst/>
                          <a:latin typeface="Times New Roman"/>
                          <a:cs typeface="Times New Roman"/>
                        </a:rPr>
                        <a:t>$150,000,000 </a:t>
                      </a:r>
                    </a:p>
                  </a:txBody>
                  <a:tcPr marL="9525" marR="9525" marT="9525" anchor="b">
                    <a:lnL>
                      <a:noFill/>
                    </a:lnL>
                    <a:lnR>
                      <a:noFill/>
                    </a:lnR>
                    <a:lnT>
                      <a:noFill/>
                    </a:lnT>
                    <a:lnB>
                      <a:noFill/>
                    </a:lnB>
                    <a:noFill/>
                  </a:tcPr>
                </a:tc>
                <a:tc>
                  <a:txBody>
                    <a:bodyPr/>
                    <a:lstStyle/>
                    <a:p>
                      <a:pPr algn="ctr" fontAlgn="b"/>
                      <a:r>
                        <a:rPr lang="en-US" sz="1600">
                          <a:effectLst/>
                          <a:latin typeface="Times New Roman"/>
                          <a:cs typeface="Times New Roman"/>
                        </a:rPr>
                        <a:t>23.0</a:t>
                      </a:r>
                    </a:p>
                  </a:txBody>
                  <a:tcPr marL="9525" marR="9525" marT="9525" anchor="b">
                    <a:lnL>
                      <a:noFill/>
                    </a:lnL>
                    <a:lnR>
                      <a:noFill/>
                    </a:lnR>
                    <a:lnT>
                      <a:noFill/>
                    </a:lnT>
                    <a:lnB>
                      <a:noFill/>
                    </a:lnB>
                    <a:noFill/>
                  </a:tcPr>
                </a:tc>
                <a:tc>
                  <a:txBody>
                    <a:bodyPr/>
                    <a:lstStyle/>
                    <a:p>
                      <a:pPr algn="ctr" fontAlgn="b"/>
                      <a:r>
                        <a:rPr lang="en-US" sz="1600">
                          <a:effectLst/>
                          <a:latin typeface="Times New Roman"/>
                          <a:cs typeface="Times New Roman"/>
                        </a:rPr>
                        <a:t>17.0</a:t>
                      </a:r>
                    </a:p>
                  </a:txBody>
                  <a:tcPr marL="9525" marR="9525" marT="9525" anchor="b">
                    <a:lnL>
                      <a:noFill/>
                    </a:lnL>
                    <a:lnR>
                      <a:noFill/>
                    </a:lnR>
                    <a:lnT>
                      <a:noFill/>
                    </a:lnT>
                    <a:lnB>
                      <a:noFill/>
                    </a:lnB>
                    <a:noFill/>
                  </a:tcPr>
                </a:tc>
                <a:tc>
                  <a:txBody>
                    <a:bodyPr/>
                    <a:lstStyle/>
                    <a:p>
                      <a:pPr algn="ctr" fontAlgn="b"/>
                      <a:r>
                        <a:rPr lang="en-US" sz="1600">
                          <a:effectLst/>
                          <a:latin typeface="Times New Roman"/>
                          <a:cs typeface="Times New Roman"/>
                        </a:rPr>
                        <a:t>$30 </a:t>
                      </a:r>
                    </a:p>
                  </a:txBody>
                  <a:tcPr marL="9525" marR="9525" marT="9525" anchor="b">
                    <a:lnL>
                      <a:noFill/>
                    </a:lnL>
                    <a:lnR>
                      <a:noFill/>
                    </a:lnR>
                    <a:lnT>
                      <a:noFill/>
                    </a:lnT>
                    <a:lnB>
                      <a:noFill/>
                    </a:lnB>
                    <a:noFill/>
                  </a:tcPr>
                </a:tc>
                <a:tc>
                  <a:txBody>
                    <a:bodyPr/>
                    <a:lstStyle/>
                    <a:p>
                      <a:pPr algn="ctr" fontAlgn="b"/>
                      <a:r>
                        <a:rPr lang="en-US" sz="1600">
                          <a:effectLst/>
                          <a:latin typeface="Times New Roman"/>
                          <a:cs typeface="Times New Roman"/>
                        </a:rPr>
                        <a:t>35.29%</a:t>
                      </a:r>
                    </a:p>
                  </a:txBody>
                  <a:tcPr marL="9525" marR="9525" marT="9525" anchor="b">
                    <a:lnL>
                      <a:noFill/>
                    </a:lnL>
                    <a:lnR>
                      <a:noFill/>
                    </a:lnR>
                    <a:lnT>
                      <a:noFill/>
                    </a:lnT>
                    <a:lnB>
                      <a:noFill/>
                    </a:lnB>
                    <a:noFill/>
                  </a:tcPr>
                </a:tc>
                <a:tc>
                  <a:txBody>
                    <a:bodyPr/>
                    <a:lstStyle/>
                    <a:p>
                      <a:pPr algn="ctr" fontAlgn="b"/>
                      <a:r>
                        <a:rPr lang="en-US" sz="1600">
                          <a:effectLst/>
                          <a:latin typeface="Times New Roman"/>
                          <a:cs typeface="Times New Roman"/>
                        </a:rPr>
                        <a:t>-23.33%</a:t>
                      </a:r>
                    </a:p>
                  </a:txBody>
                  <a:tcPr marL="9525" marR="9525" marT="9525" anchor="b">
                    <a:lnL>
                      <a:noFill/>
                    </a:lnL>
                    <a:lnR>
                      <a:noFill/>
                    </a:lnR>
                    <a:lnT>
                      <a:noFill/>
                    </a:lnT>
                    <a:lnB>
                      <a:noFill/>
                    </a:lnB>
                    <a:noFill/>
                  </a:tcPr>
                </a:tc>
                <a:extLst>
                  <a:ext uri="{0D108BD9-81ED-4DB2-BD59-A6C34878D82A}">
                    <a16:rowId xmlns:a16="http://schemas.microsoft.com/office/drawing/2014/main" val="3332294618"/>
                  </a:ext>
                </a:extLst>
              </a:tr>
            </a:tbl>
          </a:graphicData>
        </a:graphic>
      </p:graphicFrame>
      <p:sp>
        <p:nvSpPr>
          <p:cNvPr id="3" name="TextBox 2">
            <a:extLst>
              <a:ext uri="{FF2B5EF4-FFF2-40B4-BE49-F238E27FC236}">
                <a16:creationId xmlns:a16="http://schemas.microsoft.com/office/drawing/2014/main" id="{89836A82-52D2-DBFD-6E0C-D755B2D3CFA6}"/>
              </a:ext>
            </a:extLst>
          </p:cNvPr>
          <p:cNvSpPr txBox="1"/>
          <p:nvPr/>
        </p:nvSpPr>
        <p:spPr>
          <a:xfrm>
            <a:off x="1212979" y="1353216"/>
            <a:ext cx="4596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Times New Roman" panose="02020603050405020304" pitchFamily="18" charset="0"/>
                <a:cs typeface="Times New Roman" panose="02020603050405020304" pitchFamily="18" charset="0"/>
              </a:rPr>
              <a:t>$3 Billion investment </a:t>
            </a:r>
          </a:p>
        </p:txBody>
      </p:sp>
    </p:spTree>
    <p:extLst>
      <p:ext uri="{BB962C8B-B14F-4D97-AF65-F5344CB8AC3E}">
        <p14:creationId xmlns:p14="http://schemas.microsoft.com/office/powerpoint/2010/main" val="798722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C163E-2678-4CA6-DE40-3AE5DD30CB9E}"/>
              </a:ext>
            </a:extLst>
          </p:cNvPr>
          <p:cNvSpPr>
            <a:spLocks noGrp="1"/>
          </p:cNvSpPr>
          <p:nvPr>
            <p:ph type="title"/>
          </p:nvPr>
        </p:nvSpPr>
        <p:spPr>
          <a:xfrm>
            <a:off x="1295400" y="617764"/>
            <a:ext cx="9601200" cy="1485900"/>
          </a:xfrm>
        </p:spPr>
        <p:txBody>
          <a:bodyPr/>
          <a:lstStyle/>
          <a:p>
            <a:r>
              <a:rPr lang="en-US">
                <a:latin typeface="Times New Roman" panose="02020603050405020304" pitchFamily="18" charset="0"/>
                <a:cs typeface="Times New Roman" panose="02020603050405020304" pitchFamily="18" charset="0"/>
              </a:rPr>
              <a:t>Risk &amp; Monitoring</a:t>
            </a:r>
          </a:p>
        </p:txBody>
      </p:sp>
      <p:sp>
        <p:nvSpPr>
          <p:cNvPr id="3" name="Content Placeholder 2">
            <a:extLst>
              <a:ext uri="{FF2B5EF4-FFF2-40B4-BE49-F238E27FC236}">
                <a16:creationId xmlns:a16="http://schemas.microsoft.com/office/drawing/2014/main" id="{E0A4B078-4F51-B415-FCC1-F7CF5A8F18AD}"/>
              </a:ext>
            </a:extLst>
          </p:cNvPr>
          <p:cNvSpPr>
            <a:spLocks noGrp="1"/>
          </p:cNvSpPr>
          <p:nvPr>
            <p:ph idx="1"/>
          </p:nvPr>
        </p:nvSpPr>
        <p:spPr>
          <a:xfrm>
            <a:off x="1371600" y="1714181"/>
            <a:ext cx="9601200" cy="3783105"/>
          </a:xfrm>
        </p:spPr>
        <p:txBody>
          <a:bodyPr vert="horz" lIns="91440" tIns="45720" rIns="91440" bIns="45720" rtlCol="0" anchor="t">
            <a:normAutofit/>
          </a:bodyPr>
          <a:lstStyle/>
          <a:p>
            <a:pPr marL="0" indent="0">
              <a:buNone/>
            </a:pPr>
            <a:r>
              <a:rPr lang="en-US" sz="1600" u="sng">
                <a:latin typeface="Times New Roman"/>
                <a:ea typeface="+mn-lt"/>
                <a:cs typeface="Times New Roman"/>
              </a:rPr>
              <a:t>Risk</a:t>
            </a:r>
            <a:r>
              <a:rPr lang="en-US" sz="1600">
                <a:latin typeface="Times New Roman"/>
                <a:ea typeface="+mn-lt"/>
                <a:cs typeface="Times New Roman"/>
              </a:rPr>
              <a:t> </a:t>
            </a:r>
          </a:p>
          <a:p>
            <a:pPr marL="457200" indent="-457200">
              <a:buAutoNum type="arabicPeriod"/>
            </a:pPr>
            <a:r>
              <a:rPr lang="en-US" sz="1600">
                <a:latin typeface="Times New Roman"/>
                <a:ea typeface="+mn-lt"/>
                <a:cs typeface="Times New Roman"/>
              </a:rPr>
              <a:t>The United States-China Chip wars tensions.</a:t>
            </a:r>
            <a:endParaRPr lang="en-US" sz="1600">
              <a:latin typeface="Times New Roman"/>
              <a:cs typeface="Times New Roman"/>
            </a:endParaRPr>
          </a:p>
          <a:p>
            <a:pPr marL="457200" indent="-457200">
              <a:buAutoNum type="arabicPeriod"/>
            </a:pPr>
            <a:r>
              <a:rPr lang="en-US" sz="1600">
                <a:latin typeface="Times New Roman"/>
                <a:cs typeface="Times New Roman"/>
              </a:rPr>
              <a:t>WIPRO and INFOSYS: </a:t>
            </a:r>
            <a:r>
              <a:rPr lang="en-US" sz="1600">
                <a:latin typeface="Times New Roman"/>
                <a:ea typeface="+mn-lt"/>
                <a:cs typeface="Times New Roman"/>
              </a:rPr>
              <a:t>Shift Toward Digital Services.</a:t>
            </a:r>
            <a:endParaRPr lang="en-US" sz="1600">
              <a:latin typeface="Times New Roman"/>
              <a:cs typeface="Times New Roman"/>
            </a:endParaRPr>
          </a:p>
          <a:p>
            <a:pPr marL="457200" indent="-457200">
              <a:buAutoNum type="arabicPeriod"/>
            </a:pPr>
            <a:r>
              <a:rPr lang="en-US" sz="1600">
                <a:latin typeface="Times New Roman"/>
                <a:cs typeface="Times New Roman"/>
              </a:rPr>
              <a:t>China invade Taiwan </a:t>
            </a:r>
          </a:p>
          <a:p>
            <a:pPr marL="383540" indent="-383540">
              <a:buAutoNum type="arabicPeriod"/>
            </a:pPr>
            <a:endParaRPr lang="en-US" sz="1600">
              <a:latin typeface="Times New Roman" panose="02020603050405020304" pitchFamily="18" charset="0"/>
              <a:cs typeface="Times New Roman" panose="02020603050405020304" pitchFamily="18" charset="0"/>
            </a:endParaRPr>
          </a:p>
          <a:p>
            <a:pPr marL="0" indent="0">
              <a:buNone/>
            </a:pPr>
            <a:r>
              <a:rPr lang="en-US" sz="1600" u="sng">
                <a:latin typeface="Times New Roman"/>
                <a:cs typeface="Times New Roman"/>
              </a:rPr>
              <a:t>Monitoring</a:t>
            </a:r>
          </a:p>
          <a:p>
            <a:pPr marL="457200" indent="-457200">
              <a:buAutoNum type="arabicPeriod"/>
            </a:pPr>
            <a:r>
              <a:rPr lang="en-US" sz="1600">
                <a:latin typeface="Times New Roman"/>
                <a:cs typeface="Times New Roman"/>
              </a:rPr>
              <a:t>Weekly assessing the market movements and adjusting it according to stop losses/max returns.</a:t>
            </a:r>
          </a:p>
          <a:p>
            <a:pPr marL="457200" indent="-457200">
              <a:buAutoNum type="arabicPeriod"/>
            </a:pPr>
            <a:r>
              <a:rPr lang="en-US" sz="1600">
                <a:latin typeface="Times New Roman"/>
                <a:cs typeface="Times New Roman"/>
              </a:rPr>
              <a:t>Understand the macros around data centers and AI based on Trump policy.</a:t>
            </a:r>
          </a:p>
          <a:p>
            <a:pPr marL="457200" indent="-457200">
              <a:buAutoNum type="arabicPeriod"/>
            </a:pPr>
            <a:r>
              <a:rPr lang="en-US" sz="1600">
                <a:latin typeface="Times New Roman"/>
                <a:cs typeface="Times New Roman"/>
              </a:rPr>
              <a:t>Observe the competitors' movements of the companies. </a:t>
            </a:r>
          </a:p>
          <a:p>
            <a:pPr marL="457200" indent="-457200">
              <a:buAutoNum type="arabicPeriod"/>
            </a:pPr>
            <a:endParaRPr lang="en-US" sz="1600">
              <a:latin typeface="Times New Roman" panose="02020603050405020304" pitchFamily="18" charset="0"/>
              <a:cs typeface="Times New Roman" panose="02020603050405020304" pitchFamily="18" charset="0"/>
            </a:endParaRPr>
          </a:p>
          <a:p>
            <a:pPr marL="457200" indent="-457200">
              <a:buAutoNum type="arabicPeriod"/>
            </a:pPr>
            <a:endParaRPr lang="en-US" sz="1600">
              <a:latin typeface="Times New Roman" panose="02020603050405020304" pitchFamily="18" charset="0"/>
              <a:cs typeface="Times New Roman" panose="02020603050405020304" pitchFamily="18" charset="0"/>
            </a:endParaRPr>
          </a:p>
          <a:p>
            <a:pPr marL="457200" indent="-457200">
              <a:buAutoNum type="arabicPeriod"/>
            </a:pPr>
            <a:endParaRPr lang="en-US" sz="1600">
              <a:latin typeface="Times New Roman" panose="02020603050405020304" pitchFamily="18" charset="0"/>
              <a:cs typeface="Times New Roman" panose="02020603050405020304" pitchFamily="18" charset="0"/>
            </a:endParaRPr>
          </a:p>
          <a:p>
            <a:pPr marL="0" indent="0">
              <a:buNone/>
            </a:pPr>
            <a:endParaRPr lang="en-US" sz="1600">
              <a:latin typeface="Times New Roman" panose="02020603050405020304" pitchFamily="18" charset="0"/>
              <a:cs typeface="Times New Roman" panose="02020603050405020304" pitchFamily="18" charset="0"/>
            </a:endParaRPr>
          </a:p>
          <a:p>
            <a:pPr marL="383540" indent="-383540">
              <a:buAutoNum type="arabicPeriod"/>
            </a:pPr>
            <a:endParaRPr lang="en-US" sz="1600">
              <a:latin typeface="Times New Roman" panose="02020603050405020304" pitchFamily="18" charset="0"/>
              <a:cs typeface="Times New Roman" panose="02020603050405020304" pitchFamily="18" charset="0"/>
            </a:endParaRPr>
          </a:p>
          <a:p>
            <a:pPr marL="383540" indent="-383540">
              <a:buAutoNum type="arabicPeriod"/>
            </a:pPr>
            <a:endParaRPr lang="en-US" sz="1600">
              <a:latin typeface="Times New Roman" panose="02020603050405020304" pitchFamily="18" charset="0"/>
              <a:cs typeface="Times New Roman" panose="02020603050405020304" pitchFamily="18" charset="0"/>
            </a:endParaRPr>
          </a:p>
          <a:p>
            <a:pPr marL="383540" indent="-383540">
              <a:buAutoNum type="arabicPeriod"/>
            </a:pPr>
            <a:endParaRPr lang="en-US" sz="1600">
              <a:latin typeface="Times New Roman" panose="02020603050405020304" pitchFamily="18" charset="0"/>
              <a:cs typeface="Times New Roman" panose="02020603050405020304" pitchFamily="18" charset="0"/>
            </a:endParaRPr>
          </a:p>
          <a:p>
            <a:pPr marL="383540" indent="-383540">
              <a:buAutoNum type="arabicPeriod"/>
            </a:pPr>
            <a:endParaRPr lang="en-US" sz="1600">
              <a:latin typeface="Times New Roman" panose="02020603050405020304" pitchFamily="18" charset="0"/>
              <a:cs typeface="Times New Roman" panose="02020603050405020304" pitchFamily="18" charset="0"/>
            </a:endParaRPr>
          </a:p>
          <a:p>
            <a:pPr marL="383540" indent="-383540">
              <a:buAutoNum type="arabicPeriod"/>
            </a:pPr>
            <a:endParaRPr lang="en-US" sz="1600">
              <a:latin typeface="Times New Roman" panose="02020603050405020304" pitchFamily="18" charset="0"/>
              <a:cs typeface="Times New Roman" panose="02020603050405020304" pitchFamily="18" charset="0"/>
            </a:endParaRPr>
          </a:p>
          <a:p>
            <a:pPr marL="383540" indent="-383540">
              <a:buAutoNum type="arabicPeriod"/>
            </a:pPr>
            <a:endParaRPr lang="en-US" sz="1600">
              <a:latin typeface="Times New Roman" panose="02020603050405020304" pitchFamily="18" charset="0"/>
              <a:cs typeface="Times New Roman" panose="02020603050405020304" pitchFamily="18" charset="0"/>
            </a:endParaRPr>
          </a:p>
          <a:p>
            <a:pPr marL="383540" indent="-383540">
              <a:buAutoNum type="arabicPeriod"/>
            </a:pPr>
            <a:endParaRPr lang="en-US" sz="1600">
              <a:latin typeface="Times New Roman" panose="02020603050405020304" pitchFamily="18" charset="0"/>
              <a:cs typeface="Times New Roman" panose="02020603050405020304" pitchFamily="18" charset="0"/>
            </a:endParaRPr>
          </a:p>
          <a:p>
            <a:pPr marL="383540" indent="-383540">
              <a:buAutoNum type="arabicPeriod"/>
            </a:pPr>
            <a:endParaRPr lang="en-US" sz="1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341304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01A3C7920F8442807AFD056F6C0426" ma:contentTypeVersion="9" ma:contentTypeDescription="Create a new document." ma:contentTypeScope="" ma:versionID="c405bb830ac3997f8b3161279e07de07">
  <xsd:schema xmlns:xsd="http://www.w3.org/2001/XMLSchema" xmlns:xs="http://www.w3.org/2001/XMLSchema" xmlns:p="http://schemas.microsoft.com/office/2006/metadata/properties" xmlns:ns3="b0995179-8cb8-4aee-b7fe-80aa9fb44ca8" targetNamespace="http://schemas.microsoft.com/office/2006/metadata/properties" ma:root="true" ma:fieldsID="57c23abf0af711cad082b6793a0de25a" ns3:_="">
    <xsd:import namespace="b0995179-8cb8-4aee-b7fe-80aa9fb44ca8"/>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995179-8cb8-4aee-b7fe-80aa9fb44ca8"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5D383D-723E-4B82-8610-F79176414CB8}">
  <ds:schemaRefs>
    <ds:schemaRef ds:uri="b0995179-8cb8-4aee-b7fe-80aa9fb44c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C45FB24-BEC6-4D44-888B-84AEBBA2DC09}">
  <ds:schemaRefs>
    <ds:schemaRef ds:uri="http://schemas.microsoft.com/sharepoint/v3/contenttype/forms"/>
  </ds:schemaRefs>
</ds:datastoreItem>
</file>

<file path=customXml/itemProps3.xml><?xml version="1.0" encoding="utf-8"?>
<ds:datastoreItem xmlns:ds="http://schemas.openxmlformats.org/officeDocument/2006/customXml" ds:itemID="{3FD9A38F-9A2C-42E5-9013-4C4B1FFCB4F6}">
  <ds:schemaRefs>
    <ds:schemaRef ds:uri="http://purl.org/dc/dcmitype/"/>
    <ds:schemaRef ds:uri="http://www.w3.org/XML/1998/namespace"/>
    <ds:schemaRef ds:uri="http://schemas.microsoft.com/office/2006/metadata/properties"/>
    <ds:schemaRef ds:uri="http://purl.org/dc/elements/1.1/"/>
    <ds:schemaRef ds:uri="http://purl.org/dc/terms/"/>
    <ds:schemaRef ds:uri="http://schemas.microsoft.com/office/infopath/2007/PartnerControls"/>
    <ds:schemaRef ds:uri="http://schemas.microsoft.com/office/2006/documentManagement/types"/>
    <ds:schemaRef ds:uri="b0995179-8cb8-4aee-b7fe-80aa9fb44ca8"/>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Crop design</Template>
  <TotalTime>0</TotalTime>
  <Words>2555</Words>
  <Application>Microsoft Macintosh PowerPoint</Application>
  <PresentationFormat>Widescreen</PresentationFormat>
  <Paragraphs>245</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Calibri,Sans-Serif</vt:lpstr>
      <vt:lpstr>Franklin Gothic Book</vt:lpstr>
      <vt:lpstr>Times New Roman</vt:lpstr>
      <vt:lpstr>Crop</vt:lpstr>
      <vt:lpstr>“Uncovering Hidden Value, Unlocking Potential”</vt:lpstr>
      <vt:lpstr>Investment theme</vt:lpstr>
      <vt:lpstr>Industry Analysis – Domino </vt:lpstr>
      <vt:lpstr>Investment thesis - ASML</vt:lpstr>
      <vt:lpstr>Investment thesis – ARM</vt:lpstr>
      <vt:lpstr>Investment thesis - TSMC</vt:lpstr>
      <vt:lpstr>Investment Thesis – SHORT CALL </vt:lpstr>
      <vt:lpstr>Investment horizon </vt:lpstr>
      <vt:lpstr>Risk &amp; Monitoring</vt:lpstr>
      <vt:lpstr>Conclusion </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Parva SHAH</dc:creator>
  <cp:lastModifiedBy>Herman Brurberg</cp:lastModifiedBy>
  <cp:revision>2</cp:revision>
  <dcterms:created xsi:type="dcterms:W3CDTF">2024-12-19T15:54:50Z</dcterms:created>
  <dcterms:modified xsi:type="dcterms:W3CDTF">2025-01-18T20:00:15Z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0x0101000301A3C7920F8442807AFD056F6C0426</vt:lpwstr>
  </property>
</Properties>
</file>